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62_F7EF5CF0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8"/>
  </p:notesMasterIdLst>
  <p:handoutMasterIdLst>
    <p:handoutMasterId r:id="rId49"/>
  </p:handoutMasterIdLst>
  <p:sldIdLst>
    <p:sldId id="303" r:id="rId2"/>
    <p:sldId id="306" r:id="rId3"/>
    <p:sldId id="310" r:id="rId4"/>
    <p:sldId id="336" r:id="rId5"/>
    <p:sldId id="345" r:id="rId6"/>
    <p:sldId id="357" r:id="rId7"/>
    <p:sldId id="324" r:id="rId8"/>
    <p:sldId id="265" r:id="rId9"/>
    <p:sldId id="272" r:id="rId10"/>
    <p:sldId id="285" r:id="rId11"/>
    <p:sldId id="271" r:id="rId12"/>
    <p:sldId id="321" r:id="rId13"/>
    <p:sldId id="338" r:id="rId14"/>
    <p:sldId id="349" r:id="rId15"/>
    <p:sldId id="309" r:id="rId16"/>
    <p:sldId id="264" r:id="rId17"/>
    <p:sldId id="280" r:id="rId18"/>
    <p:sldId id="333" r:id="rId19"/>
    <p:sldId id="267" r:id="rId20"/>
    <p:sldId id="275" r:id="rId21"/>
    <p:sldId id="276" r:id="rId22"/>
    <p:sldId id="339" r:id="rId23"/>
    <p:sldId id="340" r:id="rId24"/>
    <p:sldId id="346" r:id="rId25"/>
    <p:sldId id="307" r:id="rId26"/>
    <p:sldId id="317" r:id="rId27"/>
    <p:sldId id="343" r:id="rId28"/>
    <p:sldId id="315" r:id="rId29"/>
    <p:sldId id="278" r:id="rId30"/>
    <p:sldId id="308" r:id="rId31"/>
    <p:sldId id="298" r:id="rId32"/>
    <p:sldId id="292" r:id="rId33"/>
    <p:sldId id="299" r:id="rId34"/>
    <p:sldId id="293" r:id="rId35"/>
    <p:sldId id="294" r:id="rId36"/>
    <p:sldId id="296" r:id="rId37"/>
    <p:sldId id="295" r:id="rId38"/>
    <p:sldId id="320" r:id="rId39"/>
    <p:sldId id="291" r:id="rId40"/>
    <p:sldId id="313" r:id="rId41"/>
    <p:sldId id="323" r:id="rId42"/>
    <p:sldId id="351" r:id="rId43"/>
    <p:sldId id="354" r:id="rId44"/>
    <p:sldId id="356" r:id="rId45"/>
    <p:sldId id="358" r:id="rId46"/>
    <p:sldId id="352" r:id="rId4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9073F8-2009-72AF-224D-BEABE1016A95}" name="Michael Sharwood Smith" initials="MS" userId="876a119f693c660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EFF"/>
    <a:srgbClr val="256EFF"/>
    <a:srgbClr val="001132"/>
    <a:srgbClr val="000000"/>
    <a:srgbClr val="001B50"/>
    <a:srgbClr val="AC75D5"/>
    <a:srgbClr val="9C5BCD"/>
    <a:srgbClr val="003DB8"/>
    <a:srgbClr val="00206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4" autoAdjust="0"/>
    <p:restoredTop sz="94695" autoAdjust="0"/>
  </p:normalViewPr>
  <p:slideViewPr>
    <p:cSldViewPr snapToGrid="0">
      <p:cViewPr varScale="1">
        <p:scale>
          <a:sx n="88" d="100"/>
          <a:sy n="88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modernComment_162_F7EF5C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58DBAA-5791-41E9-BF58-F02DD01B6CDA}" authorId="{D89073F8-2009-72AF-224D-BEABE1016A95}" created="2024-10-26T10:42:27.0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9659248" sldId="354"/>
      <ac:spMk id="3" creationId="{55EE4F84-BE74-5D87-CD5A-78A637C812D9}"/>
    </ac:deMkLst>
    <p188:txBody>
      <a:bodyPr/>
      <a:lstStyle/>
      <a:p>
        <a:r>
          <a:rPr lang="fr-FR"/>
          <a:t>(Hicks and Domínguez, 2020: 143).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E369ED-7387-4991-ACC3-462A09193407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7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7BFEA-1AF3-22F9-EFD1-7B79C737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9FA7E-0763-7F84-A7FC-DAE2FB182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E5FDF-01D5-8A47-4161-3D0FCEF5D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DEEDC-9AE1-E20A-1FD4-5E97839A02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59EFE-DD5C-B998-889E-9B447B817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4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0B4E-A3CC-6C20-241D-290DD716B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B202D-CD73-B535-7C2F-2D765AB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13185-0C87-7148-CF71-BE2BB9BC7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209E1-7899-AA9C-52ED-7AB8076368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5BAF-07ED-6712-2691-E7469846D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64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9161B-49C2-83B6-1ABE-7BF229279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7AD07-E9ED-1F6A-1096-F8C5BEB6B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7F8C6-8D89-E32F-98C4-5C432E3AD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594A1-B98E-3C9E-9786-EF0F9FB803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4140-639C-1CB5-FAD4-93ACCFC71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9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5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7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2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2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6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FE2DEA-50D1-4FBC-833B-64DE3548015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8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65520-6E07-4474-B65D-80EFEC7E1B73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547DE-0BAD-4ACE-8E73-676DE4F43F23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43C94-4C15-4991-988E-CC4F6021FC7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2280F-B983-48D5-A990-D6F2506DE6D5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529EE-CB6A-49B8-8C34-F107491C4B66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D0FE2-C27F-4847-8837-780863AA8A72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dirty="0"/>
              <a:t>Click icon to add picture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dirty="0"/>
              <a:t>Click icon to add picture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dirty="0"/>
              <a:t>Click icon to add picture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1E9D0-1A91-439A-8299-279A09FBF35E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2C11BE-43AE-4864-8C21-E0CB621AF2ED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C20FF-A183-44CD-820E-C528520B0905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05468-72BC-4E6B-87DB-9FC7B6201883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7AC6-29D6-4E4A-9E2D-506FA450F669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C01C1-A8A9-41B1-8349-D57B9704EBF0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8B88-1705-406F-816B-66525F70D2FF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18EB-0F08-4D52-B1C1-2BBAC704D682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856E-E415-49E3-A77A-7948CF583C6E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2BD9D-9B72-48E5-8E98-62EA1FDA6E9A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A7EF5840-517F-44F4-876E-57CDFE3D6418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10-double-helix-pattern-inktober2019-193dc378803c453a9006f4baf36b7b2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pxhere.com/es/photo/334943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ffectivechildtherapy.org/therapies/what-is-family-therapy/parents-helping-children-with-homework-at-kitchen-tabl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ffectivechildtherapy.org/therapies/what-is-family-therapy/parents-helping-children-with-homework-at-kitchen-tabl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F7EF5CF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4DD5ECA-1554-84CF-FD81-12BB906F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31" y="492126"/>
            <a:ext cx="5034337" cy="55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872FE-470C-5F0A-A214-3CA2994D437C}"/>
              </a:ext>
            </a:extLst>
          </p:cNvPr>
          <p:cNvSpPr txBox="1"/>
          <p:nvPr/>
        </p:nvSpPr>
        <p:spPr>
          <a:xfrm>
            <a:off x="504449" y="6211669"/>
            <a:ext cx="1266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5AEFF"/>
                </a:solidFill>
              </a:rPr>
              <a:t>LAN Talk Oct. 2024. Michael Sharwood Smith York University</a:t>
            </a:r>
            <a:endParaRPr lang="fr-FR" sz="3600" dirty="0">
              <a:solidFill>
                <a:srgbClr val="85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8D5BA85-203E-50BE-609C-9F6B8D3F5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diagram of a taste of taste">
            <a:extLst>
              <a:ext uri="{FF2B5EF4-FFF2-40B4-BE49-F238E27FC236}">
                <a16:creationId xmlns:a16="http://schemas.microsoft.com/office/drawing/2014/main" id="{61BA24E7-13E9-8C36-A168-185C1DBB4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14301"/>
            <a:ext cx="9172574" cy="63725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9F7F4-3A98-64DB-ED21-C53346BF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BB18EB-0F08-4D52-B1C1-2BBAC704D682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9C495-457F-0D80-C54E-6B429D3903B1}"/>
              </a:ext>
            </a:extLst>
          </p:cNvPr>
          <p:cNvSpPr txBox="1"/>
          <p:nvPr/>
        </p:nvSpPr>
        <p:spPr>
          <a:xfrm>
            <a:off x="9473547" y="90796"/>
            <a:ext cx="2410486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Mind Network</a:t>
            </a:r>
          </a:p>
          <a:p>
            <a:pPr algn="ctr"/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3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37D3D1-DE23-6284-F065-D9A2095BC799}"/>
              </a:ext>
            </a:extLst>
          </p:cNvPr>
          <p:cNvSpPr/>
          <p:nvPr/>
        </p:nvSpPr>
        <p:spPr>
          <a:xfrm>
            <a:off x="824360" y="1087259"/>
            <a:ext cx="10353762" cy="1032053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1D29AE-9C80-8308-3B79-10F2755F1C9B}"/>
              </a:ext>
            </a:extLst>
          </p:cNvPr>
          <p:cNvCxnSpPr>
            <a:cxnSpLocks/>
          </p:cNvCxnSpPr>
          <p:nvPr/>
        </p:nvCxnSpPr>
        <p:spPr>
          <a:xfrm flipV="1">
            <a:off x="1486498" y="731429"/>
            <a:ext cx="1728975" cy="803393"/>
          </a:xfrm>
          <a:prstGeom prst="line">
            <a:avLst/>
          </a:prstGeom>
          <a:ln w="241300" cap="sq" cmpd="dbl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F05ADB-C880-C775-CE11-628865EDF329}"/>
              </a:ext>
            </a:extLst>
          </p:cNvPr>
          <p:cNvCxnSpPr>
            <a:cxnSpLocks/>
          </p:cNvCxnSpPr>
          <p:nvPr/>
        </p:nvCxnSpPr>
        <p:spPr>
          <a:xfrm flipH="1" flipV="1">
            <a:off x="10161260" y="1158549"/>
            <a:ext cx="937424" cy="476452"/>
          </a:xfrm>
          <a:prstGeom prst="line">
            <a:avLst/>
          </a:prstGeom>
          <a:ln w="241300" cap="sq" cmpd="dbl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97" y="1547578"/>
            <a:ext cx="11233662" cy="5364513"/>
          </a:xfrm>
        </p:spPr>
        <p:txBody>
          <a:bodyPr>
            <a:normAutofit fontScale="40000" lnSpcReduction="20000"/>
          </a:bodyPr>
          <a:lstStyle/>
          <a:p>
            <a:endParaRPr lang="en-GB" sz="3600" dirty="0">
              <a:solidFill>
                <a:schemeClr val="tx1"/>
              </a:solidFill>
              <a:effectLst/>
            </a:endParaRPr>
          </a:p>
          <a:p>
            <a:pPr marL="36900" indent="0" algn="ctr">
              <a:buNone/>
            </a:pPr>
            <a:r>
              <a:rPr lang="en-GB" sz="6000" b="1" dirty="0">
                <a:solidFill>
                  <a:srgbClr val="FFC000"/>
                </a:solidFill>
                <a:effectLst/>
              </a:rPr>
              <a:t>‘GENERAL COGNITIVE’ (What could  that refer to?)</a:t>
            </a:r>
          </a:p>
          <a:p>
            <a:pPr marL="951300" indent="-914400">
              <a:buFont typeface="+mj-lt"/>
              <a:buAutoNum type="arabicPeriod"/>
            </a:pPr>
            <a:r>
              <a:rPr lang="en-GB" sz="6000" b="1" dirty="0">
                <a:solidFill>
                  <a:srgbClr val="FFC000"/>
                </a:solidFill>
                <a:effectLst/>
              </a:rPr>
              <a:t>General Cognitive </a:t>
            </a:r>
            <a:r>
              <a:rPr lang="en-GB" sz="6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 exist but none of the 11 systems can be called a  </a:t>
            </a:r>
            <a:r>
              <a:rPr lang="en-GB" sz="7000" b="1" dirty="0">
                <a:solidFill>
                  <a:schemeClr val="tx1"/>
                </a:solidFill>
                <a:effectLst/>
              </a:rPr>
              <a:t>‘</a:t>
            </a:r>
            <a:r>
              <a:rPr lang="en-GB" sz="7000" b="1" dirty="0">
                <a:solidFill>
                  <a:srgbClr val="FFC000"/>
                </a:solidFill>
                <a:effectLst/>
              </a:rPr>
              <a:t>General Cognitive </a:t>
            </a:r>
            <a:r>
              <a:rPr lang="en-GB" sz="7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  </a:t>
            </a: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central supervisor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1300" indent="-914400">
              <a:buFont typeface="+mj-lt"/>
              <a:buAutoNum type="arabicPeriod"/>
            </a:pPr>
            <a:r>
              <a:rPr lang="en-GB" sz="6000" b="1" dirty="0">
                <a:solidFill>
                  <a:srgbClr val="FFC000"/>
                </a:solidFill>
                <a:effectLst/>
              </a:rPr>
              <a:t>INTERCONNECTIVITY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.  They form a highly </a:t>
            </a:r>
            <a:r>
              <a:rPr lang="en-GB" sz="6000" b="1" i="1" dirty="0">
                <a:solidFill>
                  <a:schemeClr val="tx1"/>
                </a:solidFill>
                <a:effectLst/>
              </a:rPr>
              <a:t>interconnected</a:t>
            </a:r>
            <a:r>
              <a:rPr lang="en-GB" sz="6000" b="1" i="1" dirty="0">
                <a:solidFill>
                  <a:srgbClr val="FFFF00"/>
                </a:solidFill>
                <a:effectLst/>
              </a:rPr>
              <a:t> </a:t>
            </a:r>
            <a:r>
              <a:rPr lang="en-GB" sz="6000" b="1" i="1" dirty="0">
                <a:solidFill>
                  <a:srgbClr val="FFC000"/>
                </a:solidFill>
                <a:effectLst/>
              </a:rPr>
              <a:t>family of systems</a:t>
            </a:r>
          </a:p>
          <a:p>
            <a:pPr marL="36900" indent="0" algn="ctr">
              <a:buNone/>
            </a:pPr>
            <a:r>
              <a:rPr lang="en-GB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MEMORY &amp; PARALLEL ACTIVATION</a:t>
            </a:r>
          </a:p>
          <a:p>
            <a:pPr marL="1179900" indent="-1143000">
              <a:buFont typeface="+mj-lt"/>
              <a:buAutoNum type="arabicPeriod" startAt="3"/>
            </a:pPr>
            <a:r>
              <a:rPr lang="en-GB" sz="6000" b="1" dirty="0">
                <a:solidFill>
                  <a:schemeClr val="tx1"/>
                </a:solidFill>
                <a:effectLst/>
              </a:rPr>
              <a:t>What is ‘</a:t>
            </a:r>
            <a:r>
              <a:rPr lang="en-GB" sz="6000" b="1" dirty="0">
                <a:solidFill>
                  <a:srgbClr val="FFC000"/>
                </a:solidFill>
                <a:effectLst/>
              </a:rPr>
              <a:t>in WM’ is</a:t>
            </a:r>
            <a:r>
              <a:rPr lang="en-GB" sz="6000" b="1" i="1" dirty="0">
                <a:solidFill>
                  <a:srgbClr val="FFC000"/>
                </a:solidFill>
                <a:effectLst/>
              </a:rPr>
              <a:t> 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defined as ‘</a:t>
            </a:r>
            <a:r>
              <a:rPr lang="en-GB" sz="6000" b="1" dirty="0">
                <a:solidFill>
                  <a:srgbClr val="FFFF00"/>
                </a:solidFill>
                <a:effectLst/>
              </a:rPr>
              <a:t>any and all </a:t>
            </a:r>
            <a:r>
              <a:rPr lang="en-GB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ACTIVATED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representations’ (Activation theory of WM: Cowan et al)</a:t>
            </a:r>
          </a:p>
          <a:p>
            <a:pPr marL="2223000" lvl="3" indent="-1143000">
              <a:buFont typeface="+mj-lt"/>
              <a:buAutoNum type="arabicPeriod" startAt="3"/>
            </a:pPr>
            <a:r>
              <a:rPr lang="en-GB" sz="6000" b="1" dirty="0">
                <a:solidFill>
                  <a:schemeClr val="tx1"/>
                </a:solidFill>
                <a:effectLst/>
              </a:rPr>
              <a:t>Representations are (co)activated, in parallel, in, for example,(contra Cowan) </a:t>
            </a:r>
            <a:r>
              <a:rPr lang="en-GB" sz="6000" b="1" dirty="0">
                <a:solidFill>
                  <a:srgbClr val="FFFF00"/>
                </a:solidFill>
                <a:effectLst/>
              </a:rPr>
              <a:t>conceptual WM, 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in </a:t>
            </a:r>
            <a:r>
              <a:rPr lang="en-GB" sz="6000" b="1" dirty="0">
                <a:solidFill>
                  <a:srgbClr val="FFC000"/>
                </a:solidFill>
                <a:effectLst/>
              </a:rPr>
              <a:t>visual </a:t>
            </a:r>
            <a:r>
              <a:rPr lang="en-GB" sz="6000" b="1" dirty="0">
                <a:solidFill>
                  <a:srgbClr val="FFFF00"/>
                </a:solidFill>
                <a:effectLst/>
              </a:rPr>
              <a:t>WM, 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in </a:t>
            </a:r>
            <a:r>
              <a:rPr lang="en-GB" sz="6000" b="1" dirty="0">
                <a:solidFill>
                  <a:srgbClr val="FFC000"/>
                </a:solidFill>
                <a:effectLst/>
              </a:rPr>
              <a:t>phonological</a:t>
            </a:r>
            <a:r>
              <a:rPr lang="en-GB" sz="6000" b="1" dirty="0">
                <a:solidFill>
                  <a:srgbClr val="FFFF00"/>
                </a:solidFill>
                <a:effectLst/>
              </a:rPr>
              <a:t> WM</a:t>
            </a:r>
            <a:r>
              <a:rPr lang="en-GB" sz="6000" b="1" dirty="0">
                <a:solidFill>
                  <a:schemeClr val="tx1"/>
                </a:solidFill>
                <a:effectLst/>
              </a:rPr>
              <a:t>. etc.)</a:t>
            </a:r>
            <a:endParaRPr lang="en-GB" sz="4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878" y="630466"/>
            <a:ext cx="10353762" cy="1257300"/>
          </a:xfrm>
        </p:spPr>
        <p:txBody>
          <a:bodyPr/>
          <a:lstStyle/>
          <a:p>
            <a:r>
              <a:rPr lang="en-GB" dirty="0"/>
              <a:t>Three notable features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27DFE-847D-51EA-5CB7-22012A0A5F0F}"/>
              </a:ext>
            </a:extLst>
          </p:cNvPr>
          <p:cNvSpPr/>
          <p:nvPr/>
        </p:nvSpPr>
        <p:spPr>
          <a:xfrm>
            <a:off x="1471741" y="3667648"/>
            <a:ext cx="1058947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43E882-7A01-D5EA-0F7F-18BD15673D3D}"/>
              </a:ext>
            </a:extLst>
          </p:cNvPr>
          <p:cNvSpPr/>
          <p:nvPr/>
        </p:nvSpPr>
        <p:spPr>
          <a:xfrm>
            <a:off x="9812336" y="721286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A09C97-9A96-C843-6A12-6219F9B6079B}"/>
              </a:ext>
            </a:extLst>
          </p:cNvPr>
          <p:cNvCxnSpPr>
            <a:cxnSpLocks/>
          </p:cNvCxnSpPr>
          <p:nvPr/>
        </p:nvCxnSpPr>
        <p:spPr>
          <a:xfrm flipV="1">
            <a:off x="2005012" y="718673"/>
            <a:ext cx="1210461" cy="81427"/>
          </a:xfrm>
          <a:prstGeom prst="line">
            <a:avLst/>
          </a:prstGeom>
          <a:ln w="241300" cap="sq" cmpd="dbl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356502-6F6A-4043-7790-347D8D6C787A}"/>
              </a:ext>
            </a:extLst>
          </p:cNvPr>
          <p:cNvCxnSpPr>
            <a:cxnSpLocks/>
          </p:cNvCxnSpPr>
          <p:nvPr/>
        </p:nvCxnSpPr>
        <p:spPr>
          <a:xfrm flipV="1">
            <a:off x="1486498" y="731429"/>
            <a:ext cx="525498" cy="725672"/>
          </a:xfrm>
          <a:prstGeom prst="line">
            <a:avLst/>
          </a:prstGeom>
          <a:ln w="241300" cap="sq" cmpd="dbl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8241639-D210-C261-C1C5-DDF03B102F3E}"/>
              </a:ext>
            </a:extLst>
          </p:cNvPr>
          <p:cNvSpPr/>
          <p:nvPr/>
        </p:nvSpPr>
        <p:spPr>
          <a:xfrm>
            <a:off x="1685925" y="504825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D0794-6A52-94FA-38E5-2CE2DAD9F087}"/>
              </a:ext>
            </a:extLst>
          </p:cNvPr>
          <p:cNvSpPr/>
          <p:nvPr/>
        </p:nvSpPr>
        <p:spPr>
          <a:xfrm>
            <a:off x="654997" y="1872040"/>
            <a:ext cx="11233662" cy="1772316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2D03D0-3966-CCA5-75B3-6B6AEDD379D4}"/>
              </a:ext>
            </a:extLst>
          </p:cNvPr>
          <p:cNvSpPr/>
          <p:nvPr/>
        </p:nvSpPr>
        <p:spPr>
          <a:xfrm>
            <a:off x="2976928" y="353130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97DF58-C078-A01E-6726-B69327BAA851}"/>
              </a:ext>
            </a:extLst>
          </p:cNvPr>
          <p:cNvCxnSpPr>
            <a:cxnSpLocks/>
          </p:cNvCxnSpPr>
          <p:nvPr/>
        </p:nvCxnSpPr>
        <p:spPr>
          <a:xfrm>
            <a:off x="1587640" y="1709523"/>
            <a:ext cx="9256109" cy="28105"/>
          </a:xfrm>
          <a:prstGeom prst="line">
            <a:avLst/>
          </a:prstGeom>
          <a:ln w="241300" cap="sq" cmpd="dbl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5077302-D360-7E95-6609-3580EC5AB4C0}"/>
              </a:ext>
            </a:extLst>
          </p:cNvPr>
          <p:cNvSpPr/>
          <p:nvPr/>
        </p:nvSpPr>
        <p:spPr>
          <a:xfrm>
            <a:off x="1013878" y="1337465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fr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72AE8-2197-A094-6560-C0015995F3CB}"/>
              </a:ext>
            </a:extLst>
          </p:cNvPr>
          <p:cNvSpPr/>
          <p:nvPr/>
        </p:nvSpPr>
        <p:spPr>
          <a:xfrm>
            <a:off x="10669101" y="1376987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57DE95-B940-7C6F-0B8A-33F7504D426D}"/>
              </a:ext>
            </a:extLst>
          </p:cNvPr>
          <p:cNvSpPr/>
          <p:nvPr/>
        </p:nvSpPr>
        <p:spPr>
          <a:xfrm>
            <a:off x="5819370" y="80388"/>
            <a:ext cx="913026" cy="86329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G?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59BC70-5F0F-4308-89C8-CC58221DEB5E}"/>
              </a:ext>
            </a:extLst>
          </p:cNvPr>
          <p:cNvSpPr/>
          <p:nvPr/>
        </p:nvSpPr>
        <p:spPr>
          <a:xfrm>
            <a:off x="5819370" y="2778046"/>
            <a:ext cx="3746661" cy="3832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  <p:bldP spid="19" grpId="0" animBg="1"/>
      <p:bldP spid="5" grpId="0" animBg="1"/>
      <p:bldP spid="5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na strand in a black background&#10;&#10;Description automatically generated">
            <a:extLst>
              <a:ext uri="{FF2B5EF4-FFF2-40B4-BE49-F238E27FC236}">
                <a16:creationId xmlns:a16="http://schemas.microsoft.com/office/drawing/2014/main" id="{00D71E4E-72D6-B472-B639-0F34D6F5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97782" y="3295859"/>
            <a:ext cx="1560845" cy="115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GB" dirty="0"/>
              <a:t>Representations </a:t>
            </a:r>
            <a:r>
              <a:rPr lang="en-GB" b="1" dirty="0">
                <a:solidFill>
                  <a:srgbClr val="FFFF00"/>
                </a:solidFill>
              </a:rPr>
              <a:t>II</a:t>
            </a:r>
            <a:r>
              <a:rPr lang="en-GB" dirty="0"/>
              <a:t> (construction)</a:t>
            </a:r>
            <a:endParaRPr lang="fr-FR" dirty="0"/>
          </a:p>
        </p:txBody>
      </p:sp>
      <p:pic>
        <p:nvPicPr>
          <p:cNvPr id="9" name="Picture 8" descr="A group of colorful building blocks">
            <a:extLst>
              <a:ext uri="{FF2B5EF4-FFF2-40B4-BE49-F238E27FC236}">
                <a16:creationId xmlns:a16="http://schemas.microsoft.com/office/drawing/2014/main" id="{29EA8B49-5C8E-883F-15DD-EA22C4DB5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202" r="1" b="1"/>
          <a:stretch/>
        </p:blipFill>
        <p:spPr>
          <a:xfrm>
            <a:off x="913795" y="2076450"/>
            <a:ext cx="4856841" cy="3622671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100" dirty="0">
                <a:effectLst/>
              </a:rPr>
              <a:t>The </a:t>
            </a:r>
            <a:r>
              <a:rPr lang="en-GB" sz="2100" b="1" dirty="0">
                <a:effectLst/>
              </a:rPr>
              <a:t>great majority </a:t>
            </a:r>
            <a:r>
              <a:rPr lang="en-GB" sz="2100" dirty="0">
                <a:effectLst/>
              </a:rPr>
              <a:t>of representations are created and modified in response to </a:t>
            </a:r>
            <a:r>
              <a:rPr lang="en-GB" sz="2100" b="1" dirty="0">
                <a:effectLst/>
              </a:rPr>
              <a:t>experience but….</a:t>
            </a:r>
            <a:r>
              <a:rPr lang="en-GB" sz="2100" dirty="0">
                <a:effectLst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100" b="1" dirty="0">
                <a:effectLst/>
              </a:rPr>
              <a:t>For each category a certain number of representations (</a:t>
            </a:r>
            <a:r>
              <a:rPr lang="en-GB" sz="2100" b="1" i="1" dirty="0">
                <a:solidFill>
                  <a:srgbClr val="FFFF00"/>
                </a:solidFill>
                <a:effectLst/>
              </a:rPr>
              <a:t>primitives</a:t>
            </a:r>
            <a:r>
              <a:rPr lang="en-GB" sz="2100" b="1" dirty="0">
                <a:effectLst/>
              </a:rPr>
              <a:t>) are provided </a:t>
            </a:r>
            <a:r>
              <a:rPr lang="en-GB" sz="2100" b="1" i="1" dirty="0">
                <a:effectLst/>
              </a:rPr>
              <a:t>in advance </a:t>
            </a:r>
            <a:r>
              <a:rPr lang="en-GB" sz="2100" b="1" dirty="0">
                <a:effectLst/>
              </a:rPr>
              <a:t>as part of our </a:t>
            </a:r>
            <a:r>
              <a:rPr lang="en-GB" sz="2100" b="1" i="1" dirty="0">
                <a:effectLst/>
              </a:rPr>
              <a:t>biological inheritance</a:t>
            </a:r>
            <a:r>
              <a:rPr lang="en-GB" sz="2100" b="1" dirty="0">
                <a:effectLst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100" b="1" dirty="0">
                <a:effectLst/>
              </a:rPr>
              <a:t>These act as </a:t>
            </a:r>
            <a:r>
              <a:rPr lang="en-GB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elements  </a:t>
            </a:r>
            <a:r>
              <a:rPr lang="en-GB" sz="2100" b="1" dirty="0">
                <a:effectLst/>
              </a:rPr>
              <a:t>for assembling representations of a given type (visual, conceptual, syntactic…)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749D7-7F7B-4FEF-5380-F6A7BCE0383D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sketchfab.com/3d-models/10-double-helix-pattern-inktober2019-193dc378803c453a9006f4baf36b7b2a"/>
              </a:rPr>
              <a:t>This Photo</a:t>
            </a:r>
            <a:r>
              <a:rPr lang="fr-FR" sz="900"/>
              <a:t> by Unknown Author is licensed under </a:t>
            </a:r>
            <a:r>
              <a:rPr lang="fr-FR" sz="900">
                <a:hlinkClick r:id="rId6" tooltip="https://creativecommons.org/licenses/by/3.0/"/>
              </a:rPr>
              <a:t>CC BY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742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62113"/>
            <a:ext cx="10535256" cy="4362767"/>
          </a:xfrm>
        </p:spPr>
        <p:txBody>
          <a:bodyPr>
            <a:normAutofit fontScale="92500"/>
          </a:bodyPr>
          <a:lstStyle/>
          <a:p>
            <a:r>
              <a:rPr lang="en-GB" sz="3600" dirty="0">
                <a:solidFill>
                  <a:schemeClr val="tx1"/>
                </a:solidFill>
                <a:effectLst/>
              </a:rPr>
              <a:t>Representations are never activated in isolation, as individual units but togther, as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some combination</a:t>
            </a:r>
          </a:p>
          <a:p>
            <a:pPr lvl="1"/>
            <a:r>
              <a:rPr lang="en-GB" sz="3200" dirty="0">
                <a:solidFill>
                  <a:schemeClr val="tx1"/>
                </a:solidFill>
                <a:effectLst/>
              </a:rPr>
              <a:t>They will be activated </a:t>
            </a:r>
            <a:r>
              <a:rPr lang="en-GB" sz="3200" u="sng" dirty="0">
                <a:solidFill>
                  <a:schemeClr val="tx1"/>
                </a:solidFill>
                <a:effectLst/>
              </a:rPr>
              <a:t>internally</a:t>
            </a:r>
            <a:r>
              <a:rPr lang="en-GB" sz="3200" dirty="0">
                <a:solidFill>
                  <a:schemeClr val="tx1"/>
                </a:solidFill>
                <a:effectLst/>
              </a:rPr>
              <a:t> with other ‘associates’ in the same system</a:t>
            </a:r>
          </a:p>
          <a:p>
            <a:pPr lvl="1"/>
            <a:r>
              <a:rPr lang="en-GB" sz="3200" dirty="0">
                <a:solidFill>
                  <a:schemeClr val="tx1"/>
                </a:solidFill>
                <a:effectLst/>
              </a:rPr>
              <a:t>They will also be linked </a:t>
            </a:r>
            <a:r>
              <a:rPr lang="en-GB" sz="3200" u="sng" dirty="0">
                <a:solidFill>
                  <a:schemeClr val="tx1"/>
                </a:solidFill>
                <a:effectLst/>
              </a:rPr>
              <a:t>externally</a:t>
            </a:r>
            <a:r>
              <a:rPr lang="en-GB" sz="3200" dirty="0">
                <a:solidFill>
                  <a:schemeClr val="tx1"/>
                </a:solidFill>
                <a:effectLst/>
              </a:rPr>
              <a:t>  to associates (i.e.., represen</a:t>
            </a:r>
            <a:r>
              <a:rPr lang="en-GB" sz="3400" dirty="0">
                <a:solidFill>
                  <a:schemeClr val="tx1"/>
                </a:solidFill>
                <a:effectLst/>
              </a:rPr>
              <a:t>tations of different types) to form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associative networks</a:t>
            </a:r>
            <a:endParaRPr lang="en-GB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Representations </a:t>
            </a:r>
            <a:r>
              <a:rPr lang="en-GB" b="1" dirty="0">
                <a:solidFill>
                  <a:srgbClr val="FFFF00"/>
                </a:solidFill>
              </a:rPr>
              <a:t>III</a:t>
            </a:r>
            <a:r>
              <a:rPr lang="en-GB" dirty="0"/>
              <a:t> (they are ‘sociable’)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2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973613"/>
            <a:ext cx="11278206" cy="340225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  <a:effectLst/>
              </a:rPr>
              <a:t>These </a:t>
            </a:r>
            <a:r>
              <a:rPr lang="en-GB" sz="4000" b="1" dirty="0">
                <a:solidFill>
                  <a:srgbClr val="FFFF00"/>
                </a:solidFill>
                <a:effectLst/>
              </a:rPr>
              <a:t>associative networks </a:t>
            </a:r>
            <a:r>
              <a:rPr lang="en-GB" sz="4000" dirty="0">
                <a:solidFill>
                  <a:schemeClr val="tx1"/>
                </a:solidFill>
                <a:effectLst/>
              </a:rPr>
              <a:t>are called </a:t>
            </a:r>
            <a:r>
              <a:rPr lang="en-GB" sz="4000" b="1" dirty="0">
                <a:solidFill>
                  <a:srgbClr val="FF0000"/>
                </a:solidFill>
                <a:effectLst/>
              </a:rPr>
              <a:t>SCHEMAS</a:t>
            </a:r>
            <a:r>
              <a:rPr lang="en-GB" sz="4000" dirty="0">
                <a:solidFill>
                  <a:srgbClr val="FF0000"/>
                </a:solidFill>
                <a:effectLst/>
              </a:rPr>
              <a:t> </a:t>
            </a:r>
          </a:p>
          <a:p>
            <a:r>
              <a:rPr lang="en-GB" sz="3900" i="1" dirty="0">
                <a:solidFill>
                  <a:schemeClr val="tx1"/>
                </a:solidFill>
                <a:effectLst/>
              </a:rPr>
              <a:t>Explaining attrition will turn out to be not just about changes to individual words or grammatical constructions …</a:t>
            </a:r>
          </a:p>
          <a:p>
            <a:r>
              <a:rPr lang="en-GB" sz="4800" i="1" dirty="0">
                <a:solidFill>
                  <a:schemeClr val="tx1"/>
                </a:solidFill>
                <a:effectLst/>
              </a:rPr>
              <a:t>but</a:t>
            </a:r>
            <a:r>
              <a:rPr lang="en-GB" sz="4000" i="1" dirty="0">
                <a:solidFill>
                  <a:schemeClr val="tx1"/>
                </a:solidFill>
                <a:effectLst/>
              </a:rPr>
              <a:t> about what plays out in large-scale </a:t>
            </a:r>
            <a:r>
              <a:rPr lang="en-GB" sz="4000" b="1" i="1" dirty="0">
                <a:solidFill>
                  <a:srgbClr val="FFFF00"/>
                </a:solidFill>
                <a:effectLst/>
              </a:rPr>
              <a:t>schemas</a:t>
            </a:r>
            <a:endParaRPr lang="en-GB" sz="48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Representations </a:t>
            </a:r>
            <a:r>
              <a:rPr lang="en-GB" b="1" dirty="0">
                <a:solidFill>
                  <a:srgbClr val="FFFF00"/>
                </a:solidFill>
              </a:rPr>
              <a:t>III</a:t>
            </a:r>
            <a:r>
              <a:rPr lang="en-GB" dirty="0"/>
              <a:t> (they are ‘sociable’)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7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277E-07DC-A6CB-0C5D-C622E18C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Processing Principles</a:t>
            </a:r>
            <a:endParaRPr lang="fr-FR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AE562-1E44-33D2-884C-13C6F36F1B13}"/>
              </a:ext>
            </a:extLst>
          </p:cNvPr>
          <p:cNvSpPr txBox="1"/>
          <p:nvPr/>
        </p:nvSpPr>
        <p:spPr>
          <a:xfrm>
            <a:off x="3047163" y="3246846"/>
            <a:ext cx="6094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/>
              <a:t>In Review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7087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Processing Principles</a:t>
            </a:r>
            <a:br>
              <a:rPr lang="en-GB" dirty="0"/>
            </a:br>
            <a:r>
              <a:rPr lang="en-GB" b="1" dirty="0">
                <a:solidFill>
                  <a:srgbClr val="92D050"/>
                </a:solidFill>
              </a:rPr>
              <a:t>ASSOCIATION (both internal &amp; external)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76450"/>
            <a:ext cx="10934699" cy="3714749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>
                <a:solidFill>
                  <a:schemeClr val="tx1"/>
                </a:solidFill>
                <a:effectLst/>
              </a:rPr>
              <a:t>In response to experience, associations are formed during processing:</a:t>
            </a:r>
          </a:p>
          <a:p>
            <a:pPr marL="964350" lvl="1" indent="-514350">
              <a:buFont typeface="+mj-lt"/>
              <a:buAutoNum type="arabicPeriod"/>
            </a:pPr>
            <a:r>
              <a:rPr lang="en-GB" sz="3400" b="1" dirty="0">
                <a:solidFill>
                  <a:srgbClr val="FFFF00"/>
                </a:solidFill>
                <a:effectLst/>
              </a:rPr>
              <a:t>WITHIN</a:t>
            </a:r>
            <a:r>
              <a:rPr lang="en-GB" sz="3400" dirty="0">
                <a:solidFill>
                  <a:schemeClr val="tx1"/>
                </a:solidFill>
                <a:effectLst/>
              </a:rPr>
              <a:t> a particular system</a:t>
            </a:r>
          </a:p>
          <a:p>
            <a:pPr lvl="1"/>
            <a:r>
              <a:rPr lang="en-GB" sz="3400" dirty="0">
                <a:solidFill>
                  <a:schemeClr val="tx1"/>
                </a:solidFill>
                <a:effectLst/>
              </a:rPr>
              <a:t>Linguistic example: gender features and N in the </a:t>
            </a:r>
            <a:r>
              <a:rPr lang="en-GB" sz="3400" b="1" i="1" dirty="0">
                <a:solidFill>
                  <a:schemeClr val="tx1"/>
                </a:solidFill>
                <a:effectLst/>
              </a:rPr>
              <a:t>syntactic</a:t>
            </a:r>
            <a:r>
              <a:rPr lang="en-GB" sz="3400" b="1" dirty="0">
                <a:solidFill>
                  <a:schemeClr val="tx1"/>
                </a:solidFill>
                <a:effectLst/>
              </a:rPr>
              <a:t> </a:t>
            </a:r>
            <a:r>
              <a:rPr lang="en-GB" sz="3400" dirty="0">
                <a:solidFill>
                  <a:schemeClr val="tx1"/>
                </a:solidFill>
                <a:effectLst/>
              </a:rPr>
              <a:t>system</a:t>
            </a:r>
          </a:p>
          <a:p>
            <a:pPr marL="450000" lvl="1" indent="0">
              <a:buNone/>
            </a:pPr>
            <a:endParaRPr lang="en-GB" sz="3400" dirty="0">
              <a:solidFill>
                <a:schemeClr val="tx1"/>
              </a:solidFill>
              <a:effectLst/>
            </a:endParaRPr>
          </a:p>
          <a:p>
            <a:pPr marL="1192950" lvl="1" indent="-742950">
              <a:buFont typeface="+mj-lt"/>
              <a:buAutoNum type="arabicPeriod" startAt="2"/>
            </a:pPr>
            <a:r>
              <a:rPr lang="en-GB" sz="3800" b="1" dirty="0">
                <a:solidFill>
                  <a:srgbClr val="FFFF00"/>
                </a:solidFill>
                <a:effectLst/>
              </a:rPr>
              <a:t>BETWEEN</a:t>
            </a:r>
            <a:r>
              <a:rPr lang="en-GB" sz="3400" dirty="0">
                <a:solidFill>
                  <a:srgbClr val="FFFF00"/>
                </a:solidFill>
                <a:effectLst/>
              </a:rPr>
              <a:t> </a:t>
            </a:r>
            <a:r>
              <a:rPr lang="en-GB" sz="3400" dirty="0">
                <a:solidFill>
                  <a:schemeClr val="tx1"/>
                </a:solidFill>
                <a:effectLst/>
              </a:rPr>
              <a:t>systems</a:t>
            </a:r>
          </a:p>
          <a:p>
            <a:pPr marL="450000" lvl="1" indent="0">
              <a:buNone/>
            </a:pPr>
            <a:endParaRPr lang="en-GB" sz="3400" dirty="0">
              <a:solidFill>
                <a:schemeClr val="tx1"/>
              </a:solidFill>
              <a:effectLst/>
            </a:endParaRPr>
          </a:p>
          <a:p>
            <a:pPr lvl="1"/>
            <a:r>
              <a:rPr lang="en-GB" sz="3400" dirty="0">
                <a:solidFill>
                  <a:schemeClr val="tx1"/>
                </a:solidFill>
                <a:effectLst/>
              </a:rPr>
              <a:t>Linguistic example: </a:t>
            </a:r>
            <a:r>
              <a:rPr lang="en-GB" sz="3400" b="1" dirty="0">
                <a:solidFill>
                  <a:srgbClr val="DDA147"/>
                </a:solidFill>
                <a:effectLst/>
              </a:rPr>
              <a:t>/pai/ </a:t>
            </a:r>
            <a:r>
              <a:rPr lang="en-GB" sz="3400" dirty="0">
                <a:solidFill>
                  <a:schemeClr val="tx1"/>
                </a:solidFill>
                <a:effectLst/>
              </a:rPr>
              <a:t>(‘pie’), in the </a:t>
            </a:r>
            <a:r>
              <a:rPr lang="en-GB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phonological</a:t>
            </a:r>
            <a:r>
              <a:rPr lang="en-GB" sz="3400" dirty="0">
                <a:solidFill>
                  <a:schemeClr val="tx1"/>
                </a:solidFill>
                <a:effectLst/>
              </a:rPr>
              <a:t> system and</a:t>
            </a:r>
            <a:r>
              <a:rPr lang="en-GB" sz="3400" cap="small" dirty="0">
                <a:solidFill>
                  <a:schemeClr val="tx1"/>
                </a:solidFill>
                <a:effectLst/>
              </a:rPr>
              <a:t> </a:t>
            </a:r>
            <a:r>
              <a:rPr lang="en-GB" sz="3400" b="1" cap="small" dirty="0">
                <a:solidFill>
                  <a:srgbClr val="DDA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3400" cap="small" dirty="0">
                <a:solidFill>
                  <a:schemeClr val="tx1"/>
                </a:solidFill>
                <a:effectLst/>
              </a:rPr>
              <a:t> </a:t>
            </a:r>
            <a:r>
              <a:rPr lang="en-GB" sz="3400" dirty="0">
                <a:solidFill>
                  <a:schemeClr val="tx1"/>
                </a:solidFill>
                <a:effectLst/>
              </a:rPr>
              <a:t>in the </a:t>
            </a:r>
            <a:r>
              <a:rPr lang="en-GB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syntactic</a:t>
            </a:r>
            <a:r>
              <a:rPr lang="en-GB" sz="3400" dirty="0">
                <a:solidFill>
                  <a:schemeClr val="tx1"/>
                </a:solidFill>
                <a:effectLst/>
              </a:rPr>
              <a:t> system</a:t>
            </a:r>
            <a:endParaRPr lang="fr-FR" sz="36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841A65-EB06-207A-5A14-292B73692859}"/>
              </a:ext>
            </a:extLst>
          </p:cNvPr>
          <p:cNvSpPr/>
          <p:nvPr/>
        </p:nvSpPr>
        <p:spPr>
          <a:xfrm>
            <a:off x="10829925" y="2419351"/>
            <a:ext cx="1243014" cy="117157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BD1D90-1A7E-DFA2-1131-D7D6E39997F7}"/>
              </a:ext>
            </a:extLst>
          </p:cNvPr>
          <p:cNvSpPr/>
          <p:nvPr/>
        </p:nvSpPr>
        <p:spPr>
          <a:xfrm>
            <a:off x="10848973" y="4076700"/>
            <a:ext cx="1169191" cy="117157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A454C7-D154-7D67-3C80-D97D8C6D08B0}"/>
              </a:ext>
            </a:extLst>
          </p:cNvPr>
          <p:cNvSpPr/>
          <p:nvPr/>
        </p:nvSpPr>
        <p:spPr>
          <a:xfrm>
            <a:off x="10971549" y="2386691"/>
            <a:ext cx="866776" cy="77228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E3BC07-623D-5D30-1B52-6FFA40829801}"/>
              </a:ext>
            </a:extLst>
          </p:cNvPr>
          <p:cNvSpPr/>
          <p:nvPr/>
        </p:nvSpPr>
        <p:spPr>
          <a:xfrm>
            <a:off x="11182279" y="4113215"/>
            <a:ext cx="507728" cy="41703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9B448-6649-A7E9-FCA0-5E12E1F58495}"/>
              </a:ext>
            </a:extLst>
          </p:cNvPr>
          <p:cNvSpPr txBox="1"/>
          <p:nvPr/>
        </p:nvSpPr>
        <p:spPr>
          <a:xfrm>
            <a:off x="11097813" y="4137064"/>
            <a:ext cx="671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</a:rPr>
              <a:t>/pai/</a:t>
            </a:r>
            <a:endParaRPr lang="fr-FR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1D9AD5-3AB6-9B9A-B500-668D5E9E6D55}"/>
              </a:ext>
            </a:extLst>
          </p:cNvPr>
          <p:cNvSpPr txBox="1">
            <a:spLocks/>
          </p:cNvSpPr>
          <p:nvPr/>
        </p:nvSpPr>
        <p:spPr>
          <a:xfrm flipH="1">
            <a:off x="10886558" y="2484179"/>
            <a:ext cx="285749" cy="461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BA460-3910-8F2B-E131-D778C1E65E5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124682" y="2428143"/>
            <a:ext cx="628652" cy="365125"/>
          </a:xfrm>
        </p:spPr>
        <p:txBody>
          <a:bodyPr/>
          <a:lstStyle/>
          <a:p>
            <a:pPr rtl="0"/>
            <a:r>
              <a:rPr lang="en-GB" sz="14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</a:t>
            </a:r>
          </a:p>
          <a:p>
            <a:pPr rtl="0"/>
            <a:r>
              <a:rPr lang="en-US" sz="1400" cap="small" dirty="0">
                <a:solidFill>
                  <a:schemeClr val="tx1"/>
                </a:solidFill>
              </a:rPr>
              <a:t>Masc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16C875-41E4-CF29-290E-D40319515AFA}"/>
              </a:ext>
            </a:extLst>
          </p:cNvPr>
          <p:cNvCxnSpPr>
            <a:cxnSpLocks/>
          </p:cNvCxnSpPr>
          <p:nvPr/>
        </p:nvCxnSpPr>
        <p:spPr>
          <a:xfrm flipH="1" flipV="1">
            <a:off x="11124682" y="2858096"/>
            <a:ext cx="312951" cy="137577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  <p:bldP spid="8" grpId="0" animBg="1"/>
      <p:bldP spid="5" grpId="0" animBg="1"/>
      <p:bldP spid="11" grpId="0" animBg="1"/>
      <p:bldP spid="9" grpId="0"/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90"/>
            <a:ext cx="12191999" cy="1257300"/>
          </a:xfrm>
        </p:spPr>
        <p:txBody>
          <a:bodyPr>
            <a:normAutofit fontScale="90000"/>
          </a:bodyPr>
          <a:lstStyle/>
          <a:p>
            <a:r>
              <a:rPr lang="en-GB" dirty="0"/>
              <a:t>General Processing Principles</a:t>
            </a:r>
            <a:br>
              <a:rPr lang="en-GB" dirty="0"/>
            </a:br>
            <a:r>
              <a:rPr lang="en-GB" b="1" dirty="0">
                <a:solidFill>
                  <a:srgbClr val="92D050"/>
                </a:solidFill>
              </a:rPr>
              <a:t>Association &gt; CO-ACTIVATION 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81" y="1942257"/>
            <a:ext cx="11200025" cy="3714749"/>
          </a:xfrm>
        </p:spPr>
        <p:txBody>
          <a:bodyPr>
            <a:normAutofit fontScale="92500"/>
          </a:bodyPr>
          <a:lstStyle/>
          <a:p>
            <a:r>
              <a:rPr lang="en-GB" sz="3600" dirty="0">
                <a:solidFill>
                  <a:schemeClr val="tx1"/>
                </a:solidFill>
                <a:effectLst/>
              </a:rPr>
              <a:t>Once associated,</a:t>
            </a:r>
            <a:r>
              <a:rPr lang="en-GB" sz="3600" b="1" dirty="0">
                <a:solidFill>
                  <a:srgbClr val="FFFF00"/>
                </a:solidFill>
                <a:effectLst/>
              </a:rPr>
              <a:t> </a:t>
            </a:r>
            <a:r>
              <a:rPr lang="en-GB" sz="3600" dirty="0">
                <a:solidFill>
                  <a:schemeClr val="tx1"/>
                </a:solidFill>
                <a:effectLst/>
              </a:rPr>
              <a:t>representations will always </a:t>
            </a:r>
            <a:r>
              <a:rPr lang="en-GB" sz="3900" b="1" u="sng" dirty="0">
                <a:solidFill>
                  <a:srgbClr val="FFFF00"/>
                </a:solidFill>
                <a:effectLst/>
              </a:rPr>
              <a:t>coactivate</a:t>
            </a:r>
            <a:r>
              <a:rPr lang="en-GB" sz="3600" b="1" dirty="0">
                <a:solidFill>
                  <a:schemeClr val="tx1"/>
                </a:solidFill>
                <a:effectLst/>
              </a:rPr>
              <a:t> each other. </a:t>
            </a:r>
            <a:r>
              <a:rPr lang="en-GB" sz="3600" dirty="0">
                <a:solidFill>
                  <a:schemeClr val="tx1"/>
                </a:solidFill>
                <a:effectLst/>
              </a:rPr>
              <a:t>For example, take the French word ‘pont’ </a:t>
            </a:r>
            <a:endParaRPr lang="en-GB" sz="3600" b="1" dirty="0">
              <a:solidFill>
                <a:schemeClr val="tx1"/>
              </a:solidFill>
              <a:effectLst/>
            </a:endParaRPr>
          </a:p>
          <a:p>
            <a:r>
              <a:rPr lang="en-GB" sz="3400" b="1" dirty="0">
                <a:solidFill>
                  <a:srgbClr val="DDA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  <a:r>
              <a:rPr lang="en-GB" sz="3400" dirty="0">
                <a:solidFill>
                  <a:schemeClr val="tx1"/>
                </a:solidFill>
                <a:effectLst/>
              </a:rPr>
              <a:t> features and </a:t>
            </a:r>
            <a:r>
              <a:rPr lang="en-GB" sz="3400" b="1" dirty="0">
                <a:solidFill>
                  <a:srgbClr val="DDA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3400" dirty="0">
                <a:solidFill>
                  <a:schemeClr val="tx1"/>
                </a:solidFill>
                <a:effectLst/>
              </a:rPr>
              <a:t> (both in the same WM)</a:t>
            </a:r>
          </a:p>
          <a:p>
            <a:r>
              <a:rPr lang="en-GB" sz="3400" b="1" dirty="0">
                <a:solidFill>
                  <a:srgbClr val="DDA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400" b="1" dirty="0">
                <a:solidFill>
                  <a:srgbClr val="DDA147"/>
                </a:solidFill>
                <a:effectLst/>
              </a:rPr>
              <a:t>/</a:t>
            </a:r>
            <a:r>
              <a:rPr lang="en-GB" sz="3600" b="1" dirty="0">
                <a:solidFill>
                  <a:srgbClr val="FFC000"/>
                </a:solidFill>
              </a:rPr>
              <a:t>p</a:t>
            </a:r>
            <a:r>
              <a:rPr lang="fr-FR" sz="3600" dirty="0">
                <a:solidFill>
                  <a:srgbClr val="FFC000"/>
                </a:solidFill>
              </a:rPr>
              <a:t>õ</a:t>
            </a:r>
            <a:r>
              <a:rPr lang="en-GB" sz="3400" b="1" dirty="0">
                <a:solidFill>
                  <a:srgbClr val="DDA147"/>
                </a:solidFill>
                <a:effectLst/>
              </a:rPr>
              <a:t>/</a:t>
            </a:r>
            <a:r>
              <a:rPr lang="en-GB" sz="3400" b="1" dirty="0">
                <a:solidFill>
                  <a:srgbClr val="DDA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400" dirty="0">
                <a:solidFill>
                  <a:schemeClr val="tx1"/>
                </a:solidFill>
                <a:effectLst/>
              </a:rPr>
              <a:t>and </a:t>
            </a:r>
            <a:r>
              <a:rPr lang="en-GB" sz="3400" b="1" dirty="0">
                <a:solidFill>
                  <a:srgbClr val="DDA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3400" dirty="0">
                <a:solidFill>
                  <a:schemeClr val="tx1"/>
                </a:solidFill>
                <a:effectLst/>
              </a:rPr>
              <a:t> (each encoded differently in their respective WMs)</a:t>
            </a:r>
          </a:p>
          <a:p>
            <a:r>
              <a:rPr lang="en-GB" sz="3400" b="1" dirty="0">
                <a:solidFill>
                  <a:schemeClr val="tx1"/>
                </a:solidFill>
                <a:effectLst/>
              </a:rPr>
              <a:t>And associated with the </a:t>
            </a:r>
            <a:r>
              <a:rPr lang="en-GB" sz="3000" b="1" cap="small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</a:t>
            </a:r>
            <a:r>
              <a:rPr lang="en-GB" sz="3400" b="1" dirty="0">
                <a:solidFill>
                  <a:schemeClr val="tx1"/>
                </a:solidFill>
                <a:effectLst/>
              </a:rPr>
              <a:t> meaning (conceptual structure)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370BE-A943-1D32-DBFD-21E05499B572}"/>
              </a:ext>
            </a:extLst>
          </p:cNvPr>
          <p:cNvSpPr/>
          <p:nvPr/>
        </p:nvSpPr>
        <p:spPr>
          <a:xfrm>
            <a:off x="10829925" y="2419351"/>
            <a:ext cx="1243014" cy="117157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ACBDDF-DC06-73A1-70AC-67014CB61338}"/>
              </a:ext>
            </a:extLst>
          </p:cNvPr>
          <p:cNvSpPr/>
          <p:nvPr/>
        </p:nvSpPr>
        <p:spPr>
          <a:xfrm>
            <a:off x="10848973" y="4076700"/>
            <a:ext cx="1169191" cy="117157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B8EE5C-874A-EFC0-02E1-2783CDC1B031}"/>
              </a:ext>
            </a:extLst>
          </p:cNvPr>
          <p:cNvCxnSpPr>
            <a:cxnSpLocks/>
          </p:cNvCxnSpPr>
          <p:nvPr/>
        </p:nvCxnSpPr>
        <p:spPr>
          <a:xfrm flipH="1" flipV="1">
            <a:off x="11124682" y="2858096"/>
            <a:ext cx="312951" cy="137577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5CC30E3-7C57-CEA7-362D-4729031716F8}"/>
              </a:ext>
            </a:extLst>
          </p:cNvPr>
          <p:cNvSpPr/>
          <p:nvPr/>
        </p:nvSpPr>
        <p:spPr>
          <a:xfrm rot="21421899">
            <a:off x="9571215" y="2612121"/>
            <a:ext cx="1264045" cy="4926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coactivate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492341-F95F-7520-5184-C449885345AA}"/>
              </a:ext>
            </a:extLst>
          </p:cNvPr>
          <p:cNvSpPr/>
          <p:nvPr/>
        </p:nvSpPr>
        <p:spPr>
          <a:xfrm rot="21432225">
            <a:off x="10140677" y="3716572"/>
            <a:ext cx="1249199" cy="4630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coactivate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CF9537-ABB5-0567-6E63-A508CFA4DD33}"/>
              </a:ext>
            </a:extLst>
          </p:cNvPr>
          <p:cNvSpPr/>
          <p:nvPr/>
        </p:nvSpPr>
        <p:spPr>
          <a:xfrm>
            <a:off x="9741935" y="5634634"/>
            <a:ext cx="1169191" cy="117157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41990A-9EB2-C9A8-85E7-A2DC2B352BE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426880" y="3052850"/>
            <a:ext cx="725349" cy="2695874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643ACED-39A6-E2D6-6B64-0EC710D924A4}"/>
              </a:ext>
            </a:extLst>
          </p:cNvPr>
          <p:cNvSpPr/>
          <p:nvPr/>
        </p:nvSpPr>
        <p:spPr>
          <a:xfrm rot="21382361">
            <a:off x="9437999" y="4451440"/>
            <a:ext cx="1249199" cy="4630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coactivate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759CC9-3337-DCAA-7D78-F2B494B586BA}"/>
              </a:ext>
            </a:extLst>
          </p:cNvPr>
          <p:cNvSpPr/>
          <p:nvPr/>
        </p:nvSpPr>
        <p:spPr>
          <a:xfrm>
            <a:off x="10911125" y="2325693"/>
            <a:ext cx="866776" cy="77228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47C154-81DD-C67E-DA05-CC2F8766E629}"/>
              </a:ext>
            </a:extLst>
          </p:cNvPr>
          <p:cNvSpPr/>
          <p:nvPr/>
        </p:nvSpPr>
        <p:spPr>
          <a:xfrm>
            <a:off x="10919984" y="2639857"/>
            <a:ext cx="325139" cy="30204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835808-8EDE-21A4-3FE0-737F7F530EEE}"/>
              </a:ext>
            </a:extLst>
          </p:cNvPr>
          <p:cNvSpPr/>
          <p:nvPr/>
        </p:nvSpPr>
        <p:spPr>
          <a:xfrm>
            <a:off x="11172307" y="4139135"/>
            <a:ext cx="677945" cy="41703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823CB6-85CE-1E84-91AD-61DB023D5885}"/>
              </a:ext>
            </a:extLst>
          </p:cNvPr>
          <p:cNvSpPr/>
          <p:nvPr/>
        </p:nvSpPr>
        <p:spPr>
          <a:xfrm>
            <a:off x="9969418" y="5657006"/>
            <a:ext cx="700259" cy="432675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027CC-0C6C-B9D0-BEEF-0FC110F30ABC}"/>
              </a:ext>
            </a:extLst>
          </p:cNvPr>
          <p:cNvSpPr txBox="1"/>
          <p:nvPr/>
        </p:nvSpPr>
        <p:spPr>
          <a:xfrm>
            <a:off x="9969418" y="5748724"/>
            <a:ext cx="91492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 b="1" cap="small" dirty="0"/>
              <a:t>BRIDGE</a:t>
            </a:r>
            <a:endParaRPr lang="fr-FR" sz="1200" cap="smal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31223-1136-5961-EAB9-96D1B116CAC5}"/>
              </a:ext>
            </a:extLst>
          </p:cNvPr>
          <p:cNvSpPr txBox="1"/>
          <p:nvPr/>
        </p:nvSpPr>
        <p:spPr>
          <a:xfrm>
            <a:off x="11164134" y="4137072"/>
            <a:ext cx="677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</a:rPr>
              <a:t>/</a:t>
            </a:r>
            <a:r>
              <a:rPr lang="en-GB" b="1" dirty="0"/>
              <a:t>p</a:t>
            </a:r>
            <a:r>
              <a:rPr lang="fr-FR" dirty="0"/>
              <a:t>õ</a:t>
            </a:r>
            <a:r>
              <a:rPr lang="en-GB" b="1" dirty="0"/>
              <a:t>/</a:t>
            </a:r>
            <a:endParaRPr lang="fr-F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EAA1283-17B9-A21E-2682-6C9818EF3B23}"/>
              </a:ext>
            </a:extLst>
          </p:cNvPr>
          <p:cNvSpPr txBox="1">
            <a:spLocks/>
          </p:cNvSpPr>
          <p:nvPr/>
        </p:nvSpPr>
        <p:spPr>
          <a:xfrm>
            <a:off x="11124682" y="2428143"/>
            <a:ext cx="62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</a:t>
            </a:r>
          </a:p>
          <a:p>
            <a:r>
              <a:rPr lang="en-US" sz="1400" cap="small" dirty="0">
                <a:solidFill>
                  <a:schemeClr val="tx1"/>
                </a:solidFill>
              </a:rPr>
              <a:t>Masc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7139E5-B32F-9AEC-E0E5-9307A93541CA}"/>
              </a:ext>
            </a:extLst>
          </p:cNvPr>
          <p:cNvSpPr txBox="1">
            <a:spLocks/>
          </p:cNvSpPr>
          <p:nvPr/>
        </p:nvSpPr>
        <p:spPr>
          <a:xfrm flipH="1">
            <a:off x="10911125" y="2525768"/>
            <a:ext cx="342858" cy="469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1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1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 bldLvl="2"/>
          <p:bldP spid="11" grpId="0" uiExpand="1" animBg="1"/>
          <p:bldP spid="12" grpId="0" animBg="1"/>
          <p:bldP spid="4" grpId="0" animBg="1"/>
          <p:bldP spid="18" grpId="0" animBg="1"/>
          <p:bldP spid="15" grpId="0" animBg="1"/>
          <p:bldP spid="16" grpId="0" animBg="1"/>
          <p:bldP spid="17" grpId="0" animBg="1"/>
          <p:bldP spid="19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 bldLvl="2"/>
          <p:bldP spid="11" grpId="0" uiExpand="1" animBg="1"/>
          <p:bldP spid="12" grpId="0" animBg="1"/>
          <p:bldP spid="4" grpId="0" animBg="1"/>
          <p:bldP spid="18" grpId="0" animBg="1"/>
          <p:bldP spid="15" grpId="0" animBg="1"/>
          <p:bldP spid="16" grpId="0" animBg="1"/>
          <p:bldP spid="17" grpId="0" animBg="1"/>
          <p:bldP spid="19" grpId="0" animBg="1"/>
          <p:bldP spid="1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Processing Principles</a:t>
            </a:r>
            <a:br>
              <a:rPr lang="en-GB" dirty="0"/>
            </a:br>
            <a:r>
              <a:rPr lang="en-GB" b="1" dirty="0">
                <a:solidFill>
                  <a:srgbClr val="92D050"/>
                </a:solidFill>
              </a:rPr>
              <a:t>COHERENCE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92" y="2076450"/>
            <a:ext cx="11736478" cy="3379805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 During processing, the mind as a whole is driven to assemble 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and coherent </a:t>
            </a:r>
            <a:r>
              <a:rPr lang="en-GB" sz="3600" b="1" dirty="0">
                <a:solidFill>
                  <a:schemeClr val="tx1"/>
                </a:solidFill>
                <a:effectLst/>
              </a:rPr>
              <a:t>representations…</a:t>
            </a:r>
          </a:p>
          <a:p>
            <a:pPr marL="36900" indent="0">
              <a:buNone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both </a:t>
            </a:r>
            <a:r>
              <a:rPr lang="en-GB" sz="3600" b="1" dirty="0">
                <a:solidFill>
                  <a:srgbClr val="FFC000"/>
                </a:solidFill>
                <a:effectLst/>
              </a:rPr>
              <a:t>within and across </a:t>
            </a:r>
            <a:r>
              <a:rPr lang="en-GB" sz="3600" b="1" dirty="0">
                <a:solidFill>
                  <a:schemeClr val="tx1"/>
                </a:solidFill>
                <a:effectLst/>
              </a:rPr>
              <a:t>systems</a:t>
            </a:r>
          </a:p>
          <a:p>
            <a:pPr marL="36900" indent="0">
              <a:buNone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 When representations fail to participate in a schema, the processors will use this principle </a:t>
            </a:r>
            <a:r>
              <a:rPr lang="en-GB" sz="3600" b="1" u="sng" dirty="0">
                <a:solidFill>
                  <a:srgbClr val="FFC000"/>
                </a:solidFill>
                <a:effectLst/>
              </a:rPr>
              <a:t>to work without them</a:t>
            </a:r>
            <a:r>
              <a:rPr lang="en-GB" sz="3600" b="1" dirty="0">
                <a:solidFill>
                  <a:srgbClr val="FFC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2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Processing Principles</a:t>
            </a:r>
            <a:br>
              <a:rPr lang="en-GB" dirty="0"/>
            </a:br>
            <a:r>
              <a:rPr lang="en-GB" b="1" dirty="0">
                <a:solidFill>
                  <a:srgbClr val="92D050"/>
                </a:solidFill>
              </a:rPr>
              <a:t>COMPETITION (‘Law of the Jungle’)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76450"/>
            <a:ext cx="10934699" cy="4095749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 Activation is always </a:t>
            </a:r>
            <a:r>
              <a:rPr lang="en-GB" sz="3600" b="1" dirty="0">
                <a:solidFill>
                  <a:srgbClr val="FFFF00"/>
                </a:solidFill>
                <a:effectLst/>
              </a:rPr>
              <a:t>a matter of degree</a:t>
            </a:r>
          </a:p>
          <a:p>
            <a:pPr marL="36900" indent="0">
              <a:buNone/>
            </a:pPr>
            <a:endParaRPr lang="en-GB" sz="3600" b="1" dirty="0">
              <a:solidFill>
                <a:srgbClr val="FFFF00"/>
              </a:solidFill>
              <a:effectLst/>
            </a:endParaRPr>
          </a:p>
          <a:p>
            <a:pPr marL="36900" indent="0">
              <a:buNone/>
            </a:pPr>
            <a:endParaRPr lang="en-GB" sz="3600" b="1" dirty="0">
              <a:solidFill>
                <a:srgbClr val="FFFF00"/>
              </a:solidFill>
              <a:effectLst/>
            </a:endParaRPr>
          </a:p>
          <a:p>
            <a:pPr marL="36900" indent="0">
              <a:buNone/>
            </a:pPr>
            <a:endParaRPr lang="en-GB" sz="3600" b="1" dirty="0">
              <a:solidFill>
                <a:srgbClr val="FFFF00"/>
              </a:solidFill>
              <a:effectLst/>
            </a:endParaRPr>
          </a:p>
          <a:p>
            <a:pPr marL="36900" indent="0">
              <a:buNone/>
            </a:pPr>
            <a:endParaRPr lang="en-GB" sz="3600" b="1" dirty="0">
              <a:solidFill>
                <a:srgbClr val="FFFF00"/>
              </a:solidFill>
              <a:effectLst/>
            </a:endParaRPr>
          </a:p>
          <a:p>
            <a:pPr marL="36900" indent="0">
              <a:buNone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The greater their current level of activation, the more likely representations will compete successfully against competitors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280CB-172A-E65F-C4F5-C77858153E68}"/>
              </a:ext>
            </a:extLst>
          </p:cNvPr>
          <p:cNvSpPr/>
          <p:nvPr/>
        </p:nvSpPr>
        <p:spPr>
          <a:xfrm>
            <a:off x="4257675" y="2819400"/>
            <a:ext cx="76200" cy="22669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ECE28-C691-17FA-3C87-0E2BAF2E1CD7}"/>
              </a:ext>
            </a:extLst>
          </p:cNvPr>
          <p:cNvSpPr/>
          <p:nvPr/>
        </p:nvSpPr>
        <p:spPr>
          <a:xfrm>
            <a:off x="4829175" y="3429000"/>
            <a:ext cx="76200" cy="1657350"/>
          </a:xfrm>
          <a:prstGeom prst="rect">
            <a:avLst/>
          </a:prstGeom>
          <a:solidFill>
            <a:srgbClr val="92D050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2946D-AC96-9980-586D-E7EF562B481A}"/>
              </a:ext>
            </a:extLst>
          </p:cNvPr>
          <p:cNvSpPr/>
          <p:nvPr/>
        </p:nvSpPr>
        <p:spPr>
          <a:xfrm>
            <a:off x="5391150" y="3829050"/>
            <a:ext cx="45719" cy="1257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EDDA9-27D8-0265-C4FE-1FFCFD9F05E3}"/>
              </a:ext>
            </a:extLst>
          </p:cNvPr>
          <p:cNvSpPr/>
          <p:nvPr/>
        </p:nvSpPr>
        <p:spPr>
          <a:xfrm>
            <a:off x="4197962" y="2720196"/>
            <a:ext cx="195626" cy="19840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4FE64E-7F10-CC79-9EC5-7021D8501192}"/>
              </a:ext>
            </a:extLst>
          </p:cNvPr>
          <p:cNvSpPr/>
          <p:nvPr/>
        </p:nvSpPr>
        <p:spPr>
          <a:xfrm>
            <a:off x="4769462" y="3329796"/>
            <a:ext cx="195626" cy="19840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AE144B-A6CB-02E0-B963-29A6026587CD}"/>
              </a:ext>
            </a:extLst>
          </p:cNvPr>
          <p:cNvSpPr/>
          <p:nvPr/>
        </p:nvSpPr>
        <p:spPr>
          <a:xfrm>
            <a:off x="5316196" y="3630643"/>
            <a:ext cx="195626" cy="19840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2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amily sitting at a table looking at a piece of paper">
            <a:extLst>
              <a:ext uri="{FF2B5EF4-FFF2-40B4-BE49-F238E27FC236}">
                <a16:creationId xmlns:a16="http://schemas.microsoft.com/office/drawing/2014/main" id="{66B3BFEF-FE60-373C-C2C2-AFBCA269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9" y="22447"/>
            <a:ext cx="10270964" cy="684730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 txBox="1">
            <a:spLocks/>
          </p:cNvSpPr>
          <p:nvPr/>
        </p:nvSpPr>
        <p:spPr>
          <a:xfrm>
            <a:off x="-380142" y="5928189"/>
            <a:ext cx="12960401" cy="99593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" sz="5800" b="1" dirty="0">
              <a:solidFill>
                <a:srgbClr val="002060"/>
              </a:solidFill>
              <a:highlight>
                <a:srgbClr val="8FB4FF"/>
              </a:highlight>
            </a:endParaRPr>
          </a:p>
          <a:p>
            <a:r>
              <a:rPr lang="fr" sz="5800" b="1" dirty="0">
                <a:solidFill>
                  <a:srgbClr val="002060"/>
                </a:solidFill>
                <a:highlight>
                  <a:srgbClr val="8FB4FF"/>
                </a:highlight>
              </a:rPr>
              <a:t>Language Attrition &amp; Dynamic Schemas 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A0F2350-1E8C-FCEB-93B5-69DD768B285D}"/>
              </a:ext>
            </a:extLst>
          </p:cNvPr>
          <p:cNvSpPr/>
          <p:nvPr/>
        </p:nvSpPr>
        <p:spPr>
          <a:xfrm>
            <a:off x="401936" y="76811"/>
            <a:ext cx="2222674" cy="1674712"/>
          </a:xfrm>
          <a:prstGeom prst="wedgeEllipseCallout">
            <a:avLst>
              <a:gd name="adj1" fmla="val 9156"/>
              <a:gd name="adj2" fmla="val 121574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LANGUAGE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” Tu la vois, Papa!? C’est ici!”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C2DDEA1-9D34-1380-16B6-EA055C74E6DC}"/>
              </a:ext>
            </a:extLst>
          </p:cNvPr>
          <p:cNvSpPr/>
          <p:nvPr/>
        </p:nvSpPr>
        <p:spPr>
          <a:xfrm>
            <a:off x="6685332" y="22447"/>
            <a:ext cx="2523953" cy="2004808"/>
          </a:xfrm>
          <a:prstGeom prst="wedgeEllipseCallout">
            <a:avLst>
              <a:gd name="adj1" fmla="val 95067"/>
              <a:gd name="adj2" fmla="val 23106"/>
            </a:avLst>
          </a:prstGeom>
          <a:solidFill>
            <a:srgbClr val="0039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LANGUAGE </a:t>
            </a:r>
            <a:r>
              <a:rPr lang="en-GB" sz="2000" b="1" dirty="0">
                <a:solidFill>
                  <a:srgbClr val="FFFF00"/>
                </a:solidFill>
              </a:rPr>
              <a:t>“</a:t>
            </a:r>
            <a:r>
              <a:rPr lang="en-GB" sz="2200" b="1" dirty="0">
                <a:solidFill>
                  <a:srgbClr val="FFFF00"/>
                </a:solidFill>
              </a:rPr>
              <a:t>Hallo! Ist hier jemand?”</a:t>
            </a:r>
            <a:endParaRPr lang="fr-FR" sz="2200" b="1" dirty="0">
              <a:solidFill>
                <a:srgbClr val="FFFF00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199D43B-698A-6B24-C667-70B06E3373AE}"/>
              </a:ext>
            </a:extLst>
          </p:cNvPr>
          <p:cNvSpPr/>
          <p:nvPr/>
        </p:nvSpPr>
        <p:spPr>
          <a:xfrm>
            <a:off x="5300632" y="76811"/>
            <a:ext cx="2059912" cy="1575480"/>
          </a:xfrm>
          <a:prstGeom prst="wedgeEllipseCallout">
            <a:avLst>
              <a:gd name="adj1" fmla="val -7594"/>
              <a:gd name="adj2" fmla="val 6873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LANGUAGE </a:t>
            </a:r>
            <a:r>
              <a:rPr lang="en-GB" b="1" dirty="0">
                <a:solidFill>
                  <a:schemeClr val="bg1"/>
                </a:solidFill>
              </a:rPr>
              <a:t>“c’est quoi, </a:t>
            </a:r>
            <a:r>
              <a:rPr lang="fr-FR" b="1" dirty="0">
                <a:solidFill>
                  <a:schemeClr val="bg1"/>
                </a:solidFill>
              </a:rPr>
              <a:t>ç</a:t>
            </a:r>
            <a:r>
              <a:rPr lang="en-GB" b="1" dirty="0">
                <a:solidFill>
                  <a:schemeClr val="bg1"/>
                </a:solidFill>
              </a:rPr>
              <a:t>a, chéri?”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EB55AA6-8706-0C4F-84E8-D8CEE18F0037}"/>
              </a:ext>
            </a:extLst>
          </p:cNvPr>
          <p:cNvSpPr/>
          <p:nvPr/>
        </p:nvSpPr>
        <p:spPr>
          <a:xfrm>
            <a:off x="3366199" y="350768"/>
            <a:ext cx="1828800" cy="1309694"/>
          </a:xfrm>
          <a:prstGeom prst="cloudCallout">
            <a:avLst>
              <a:gd name="adj1" fmla="val -34617"/>
              <a:gd name="adj2" fmla="val 6783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  (changed?)</a:t>
            </a:r>
          </a:p>
          <a:p>
            <a:pPr algn="ctr"/>
            <a:r>
              <a:rPr lang="en-GB" b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French?</a:t>
            </a:r>
          </a:p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86FD760-70B8-12B7-F15C-BD10817CF2CE}"/>
              </a:ext>
            </a:extLst>
          </p:cNvPr>
          <p:cNvSpPr/>
          <p:nvPr/>
        </p:nvSpPr>
        <p:spPr>
          <a:xfrm>
            <a:off x="3376265" y="305900"/>
            <a:ext cx="1828800" cy="1400755"/>
          </a:xfrm>
          <a:prstGeom prst="cloudCallout">
            <a:avLst>
              <a:gd name="adj1" fmla="val 80823"/>
              <a:gd name="adj2" fmla="val 83609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 (changed?)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French</a:t>
            </a:r>
          </a:p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4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  <p:bldP spid="9" grpId="0" animBg="1"/>
      <p:bldP spid="8" grpId="0" animBg="1"/>
      <p:bldP spid="8" grpId="1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7315389-1E8A-C4BC-AA62-371AE990942F}"/>
              </a:ext>
            </a:extLst>
          </p:cNvPr>
          <p:cNvSpPr/>
          <p:nvPr/>
        </p:nvSpPr>
        <p:spPr>
          <a:xfrm flipH="1">
            <a:off x="6268944" y="3927257"/>
            <a:ext cx="72000" cy="26142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Q: What dictates a representation's  </a:t>
            </a:r>
            <a:r>
              <a:rPr lang="en-GB" dirty="0">
                <a:solidFill>
                  <a:srgbClr val="FFC000"/>
                </a:solidFill>
              </a:rPr>
              <a:t>current activation level</a:t>
            </a:r>
            <a:r>
              <a:rPr lang="en-GB" dirty="0"/>
              <a:t>?</a:t>
            </a:r>
            <a:endParaRPr lang="fr-F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2372716" y="1849044"/>
            <a:ext cx="8062549" cy="2805112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en-GB" sz="4800" b="1" dirty="0">
                <a:solidFill>
                  <a:schemeClr val="tx1"/>
                </a:solidFill>
                <a:effectLst/>
              </a:rPr>
              <a:t>FACTOR 1:</a:t>
            </a:r>
          </a:p>
          <a:p>
            <a:pPr marL="951300" indent="-914400" algn="ctr">
              <a:buFont typeface="Wingdings 2" charset="2"/>
              <a:buAutoNum type="arabicPeriod"/>
            </a:pPr>
            <a:r>
              <a:rPr lang="en-GB" sz="4800" b="1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Its current </a:t>
            </a:r>
            <a:r>
              <a:rPr lang="en-GB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resting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4C7E6-526E-5069-A062-7A7A24ED2942}"/>
              </a:ext>
            </a:extLst>
          </p:cNvPr>
          <p:cNvSpPr/>
          <p:nvPr/>
        </p:nvSpPr>
        <p:spPr>
          <a:xfrm>
            <a:off x="5495925" y="3677445"/>
            <a:ext cx="76200" cy="22669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D18A3-4689-4F80-9DCC-A9AF3FFE811D}"/>
              </a:ext>
            </a:extLst>
          </p:cNvPr>
          <p:cNvSpPr/>
          <p:nvPr/>
        </p:nvSpPr>
        <p:spPr>
          <a:xfrm>
            <a:off x="5876925" y="3981450"/>
            <a:ext cx="72000" cy="2266950"/>
          </a:xfrm>
          <a:prstGeom prst="rect">
            <a:avLst/>
          </a:prstGeom>
          <a:solidFill>
            <a:srgbClr val="92D050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21580-0011-D813-7D38-D0E7200ECA2C}"/>
              </a:ext>
            </a:extLst>
          </p:cNvPr>
          <p:cNvSpPr/>
          <p:nvPr/>
        </p:nvSpPr>
        <p:spPr>
          <a:xfrm flipH="1">
            <a:off x="6275564" y="4326577"/>
            <a:ext cx="72000" cy="22669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96DB5-52CC-4F59-277B-9B7CFA904A40}"/>
              </a:ext>
            </a:extLst>
          </p:cNvPr>
          <p:cNvSpPr txBox="1"/>
          <p:nvPr/>
        </p:nvSpPr>
        <p:spPr>
          <a:xfrm>
            <a:off x="7534121" y="3814914"/>
            <a:ext cx="19716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Without extra help, a </a:t>
            </a:r>
            <a:r>
              <a:rPr lang="en-GB" b="1" dirty="0"/>
              <a:t>low</a:t>
            </a:r>
            <a:r>
              <a:rPr lang="en-GB" dirty="0"/>
              <a:t> activation level constitutes a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</a:t>
            </a:r>
            <a:r>
              <a:rPr lang="en-GB" dirty="0"/>
              <a:t> in any competition</a:t>
            </a:r>
            <a:endParaRPr lang="fr-F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203BDD-CAE0-0C46-FCCC-6DA23787E970}"/>
              </a:ext>
            </a:extLst>
          </p:cNvPr>
          <p:cNvSpPr/>
          <p:nvPr/>
        </p:nvSpPr>
        <p:spPr>
          <a:xfrm>
            <a:off x="5429250" y="3677445"/>
            <a:ext cx="195626" cy="19840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8221B6-7FF3-EED3-C723-B7936C845AB9}"/>
              </a:ext>
            </a:extLst>
          </p:cNvPr>
          <p:cNvSpPr/>
          <p:nvPr/>
        </p:nvSpPr>
        <p:spPr>
          <a:xfrm>
            <a:off x="5822000" y="3902067"/>
            <a:ext cx="176931" cy="19014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3E9C76-CA86-C6F9-E1B5-95FA4256E567}"/>
              </a:ext>
            </a:extLst>
          </p:cNvPr>
          <p:cNvSpPr/>
          <p:nvPr/>
        </p:nvSpPr>
        <p:spPr>
          <a:xfrm>
            <a:off x="6235676" y="4212510"/>
            <a:ext cx="176931" cy="190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06807-6C8C-A0A5-A063-89374248C001}"/>
              </a:ext>
            </a:extLst>
          </p:cNvPr>
          <p:cNvSpPr/>
          <p:nvPr/>
        </p:nvSpPr>
        <p:spPr>
          <a:xfrm>
            <a:off x="4466829" y="5504503"/>
            <a:ext cx="3048794" cy="1262063"/>
          </a:xfrm>
          <a:prstGeom prst="rect">
            <a:avLst/>
          </a:prstGeom>
          <a:solidFill>
            <a:srgbClr val="001B50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2F646-54C6-2A8A-0AAB-8BC831B162AE}"/>
              </a:ext>
            </a:extLst>
          </p:cNvPr>
          <p:cNvSpPr txBox="1"/>
          <p:nvPr/>
        </p:nvSpPr>
        <p:spPr>
          <a:xfrm>
            <a:off x="4308965" y="4541533"/>
            <a:ext cx="3157388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NOW COMPETING IN WM!</a:t>
            </a:r>
            <a:endParaRPr lang="fr-FR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54D0D6-4A76-A0B3-9658-AFA083BDC1AD}"/>
              </a:ext>
            </a:extLst>
          </p:cNvPr>
          <p:cNvSpPr/>
          <p:nvPr/>
        </p:nvSpPr>
        <p:spPr>
          <a:xfrm>
            <a:off x="5455261" y="5769803"/>
            <a:ext cx="195626" cy="19840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536A28-DFD0-899D-86E1-DE4E27A52ED1}"/>
              </a:ext>
            </a:extLst>
          </p:cNvPr>
          <p:cNvSpPr/>
          <p:nvPr/>
        </p:nvSpPr>
        <p:spPr>
          <a:xfrm>
            <a:off x="6208365" y="6395120"/>
            <a:ext cx="195626" cy="19840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6DC547-EA74-7112-120E-0717576B5C25}"/>
              </a:ext>
            </a:extLst>
          </p:cNvPr>
          <p:cNvSpPr/>
          <p:nvPr/>
        </p:nvSpPr>
        <p:spPr>
          <a:xfrm>
            <a:off x="5819118" y="6056802"/>
            <a:ext cx="195626" cy="19840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ADBFCA-1058-832F-EEC3-D1780EF4D9F5}"/>
              </a:ext>
            </a:extLst>
          </p:cNvPr>
          <p:cNvSpPr/>
          <p:nvPr/>
        </p:nvSpPr>
        <p:spPr>
          <a:xfrm>
            <a:off x="5435938" y="5944395"/>
            <a:ext cx="311017" cy="927303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D290B0-EBA8-B90D-1E15-35EAAA7D8AC2}"/>
              </a:ext>
            </a:extLst>
          </p:cNvPr>
          <p:cNvSpPr/>
          <p:nvPr/>
        </p:nvSpPr>
        <p:spPr>
          <a:xfrm>
            <a:off x="5819521" y="6220108"/>
            <a:ext cx="282100" cy="593409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157DB-5633-A359-9F39-FD900E38665E}"/>
              </a:ext>
            </a:extLst>
          </p:cNvPr>
          <p:cNvSpPr/>
          <p:nvPr/>
        </p:nvSpPr>
        <p:spPr>
          <a:xfrm>
            <a:off x="4466829" y="6625380"/>
            <a:ext cx="3048794" cy="132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BDEA4-4A79-00B5-4AEE-8C0993096726}"/>
              </a:ext>
            </a:extLst>
          </p:cNvPr>
          <p:cNvSpPr/>
          <p:nvPr/>
        </p:nvSpPr>
        <p:spPr>
          <a:xfrm>
            <a:off x="4467224" y="5937249"/>
            <a:ext cx="3048795" cy="311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2046D0-A038-4C8A-0DAE-C26156A158D8}"/>
              </a:ext>
            </a:extLst>
          </p:cNvPr>
          <p:cNvSpPr txBox="1"/>
          <p:nvPr/>
        </p:nvSpPr>
        <p:spPr>
          <a:xfrm>
            <a:off x="4476707" y="5913277"/>
            <a:ext cx="3044447" cy="369332"/>
          </a:xfrm>
          <a:prstGeom prst="rect">
            <a:avLst/>
          </a:prstGeom>
          <a:solidFill>
            <a:srgbClr val="003F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‘DORMANT’</a:t>
            </a:r>
            <a:endParaRPr lang="fr-FR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9AE31B-DE0A-7FB0-E482-96594C281C56}"/>
              </a:ext>
            </a:extLst>
          </p:cNvPr>
          <p:cNvSpPr/>
          <p:nvPr/>
        </p:nvSpPr>
        <p:spPr>
          <a:xfrm>
            <a:off x="6217012" y="3781366"/>
            <a:ext cx="176931" cy="190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5BCF6D-FE81-FAEE-0F88-B016CDE14ECD}"/>
              </a:ext>
            </a:extLst>
          </p:cNvPr>
          <p:cNvSpPr txBox="1"/>
          <p:nvPr/>
        </p:nvSpPr>
        <p:spPr>
          <a:xfrm>
            <a:off x="7488942" y="3787586"/>
            <a:ext cx="262886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WITH regular &amp; frequent activation over time, a representation’s resting level will (gradually) </a:t>
            </a:r>
            <a:r>
              <a:rPr lang="en-GB" b="1" dirty="0">
                <a:solidFill>
                  <a:srgbClr val="92D050"/>
                </a:solidFill>
              </a:rPr>
              <a:t>INCREASE</a:t>
            </a:r>
          </a:p>
          <a:p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882E97-1B6F-6D06-2902-BAE536E9FA68}"/>
              </a:ext>
            </a:extLst>
          </p:cNvPr>
          <p:cNvSpPr txBox="1"/>
          <p:nvPr/>
        </p:nvSpPr>
        <p:spPr>
          <a:xfrm>
            <a:off x="7567555" y="3775729"/>
            <a:ext cx="262886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By default resting levels (and their </a:t>
            </a:r>
            <a:r>
              <a:rPr lang="en-GB" dirty="0">
                <a:solidFill>
                  <a:srgbClr val="FFFF00"/>
                </a:solidFill>
              </a:rPr>
              <a:t>default</a:t>
            </a:r>
            <a:r>
              <a:rPr lang="en-GB" dirty="0"/>
              <a:t> activation levels) will gradually  </a:t>
            </a:r>
            <a:r>
              <a:rPr lang="en-GB" b="1" dirty="0">
                <a:solidFill>
                  <a:srgbClr val="FF0000"/>
                </a:solidFill>
              </a:rPr>
              <a:t>DECLINE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BF3A6-039C-D8CF-60E6-7A8D732D03F9}"/>
              </a:ext>
            </a:extLst>
          </p:cNvPr>
          <p:cNvSpPr txBox="1"/>
          <p:nvPr/>
        </p:nvSpPr>
        <p:spPr>
          <a:xfrm>
            <a:off x="7541590" y="5019779"/>
            <a:ext cx="2576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Regular &amp; frequent activation is needed to maintain and increase levels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BA5B3A-1C64-7097-BC6D-29A5413AA8EA}"/>
              </a:ext>
            </a:extLst>
          </p:cNvPr>
          <p:cNvCxnSpPr>
            <a:cxnSpLocks/>
          </p:cNvCxnSpPr>
          <p:nvPr/>
        </p:nvCxnSpPr>
        <p:spPr>
          <a:xfrm>
            <a:off x="6074597" y="3981450"/>
            <a:ext cx="51712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1842D6-4BB8-ED0F-96C1-2BF190C1C5E7}"/>
              </a:ext>
            </a:extLst>
          </p:cNvPr>
          <p:cNvCxnSpPr>
            <a:cxnSpLocks/>
          </p:cNvCxnSpPr>
          <p:nvPr/>
        </p:nvCxnSpPr>
        <p:spPr>
          <a:xfrm>
            <a:off x="6089003" y="4402658"/>
            <a:ext cx="51712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57256F-C996-4DB9-D7AE-E5F1F3CF9274}"/>
              </a:ext>
            </a:extLst>
          </p:cNvPr>
          <p:cNvCxnSpPr>
            <a:cxnSpLocks/>
          </p:cNvCxnSpPr>
          <p:nvPr/>
        </p:nvCxnSpPr>
        <p:spPr>
          <a:xfrm>
            <a:off x="6096000" y="4443737"/>
            <a:ext cx="51712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/>
      <p:bldP spid="9" grpId="0" uiExpand="1" build="p"/>
      <p:bldP spid="3" grpId="0" animBg="1"/>
      <p:bldP spid="5" grpId="0" animBg="1"/>
      <p:bldP spid="6" grpId="0" animBg="1"/>
      <p:bldP spid="7" grpId="0" animBg="1"/>
      <p:bldP spid="12" grpId="0" animBg="1"/>
      <p:bldP spid="16" grpId="0" animBg="1"/>
      <p:bldP spid="17" grpId="1" animBg="1"/>
      <p:bldP spid="17" grpId="2" animBg="1"/>
      <p:bldP spid="17" grpId="3" animBg="1"/>
      <p:bldP spid="19" grpId="0" animBg="1"/>
      <p:bldP spid="13" grpId="0" animBg="1"/>
      <p:bldP spid="22" grpId="0" animBg="1"/>
      <p:bldP spid="23" grpId="0" animBg="1"/>
      <p:bldP spid="20" grpId="0" animBg="1"/>
      <p:bldP spid="20" grpId="1" animBg="1"/>
      <p:bldP spid="28" grpId="0" animBg="1"/>
      <p:bldP spid="28" grpId="1" animBg="1"/>
      <p:bldP spid="14" grpId="0" animBg="1"/>
      <p:bldP spid="2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30199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 dirty="0"/>
              <a:t> Reviewing some basic facts about </a:t>
            </a:r>
            <a:r>
              <a:rPr lang="en-GB" dirty="0">
                <a:solidFill>
                  <a:srgbClr val="B0B4FE"/>
                </a:solidFill>
              </a:rPr>
              <a:t>activation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rgbClr val="B0B4FE"/>
                </a:solidFill>
              </a:rPr>
              <a:t>competition</a:t>
            </a:r>
            <a:endParaRPr lang="fr-FR" dirty="0">
              <a:solidFill>
                <a:srgbClr val="B0B4FE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301450" y="1587499"/>
            <a:ext cx="11332866" cy="3929045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328400" lvl="1" indent="-91440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always starts at its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resting level but returns to a (slightly)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(</a:t>
            </a:r>
            <a:r>
              <a:rPr lang="en-GB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activation will produce this effect).</a:t>
            </a:r>
          </a:p>
          <a:p>
            <a:pPr marL="1328400" lvl="1" indent="-91440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amount of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causes resting levels to very gradually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decline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this process is only slowed, arrested or reversed by further activation.</a:t>
            </a:r>
          </a:p>
          <a:p>
            <a:pPr marL="1328400" lvl="1" indent="-91440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periods of inactivity means a significant decline and therefore a significantly increased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 handicap</a:t>
            </a:r>
          </a:p>
          <a:p>
            <a:pPr marL="1328400" lvl="1" indent="-914400">
              <a:buFont typeface="+mj-lt"/>
              <a:buAutoNum type="arabicPeriod"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trigger adjustments in affected schemas.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U-Turn 4">
            <a:extLst>
              <a:ext uri="{FF2B5EF4-FFF2-40B4-BE49-F238E27FC236}">
                <a16:creationId xmlns:a16="http://schemas.microsoft.com/office/drawing/2014/main" id="{060C6931-3D1F-5573-483C-1A09186EACB8}"/>
              </a:ext>
            </a:extLst>
          </p:cNvPr>
          <p:cNvSpPr/>
          <p:nvPr/>
        </p:nvSpPr>
        <p:spPr>
          <a:xfrm rot="-60000">
            <a:off x="11592599" y="1710789"/>
            <a:ext cx="297951" cy="9604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2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9EEAD30-6F0A-03B8-009F-F95858BEDB25}"/>
              </a:ext>
            </a:extLst>
          </p:cNvPr>
          <p:cNvSpPr/>
          <p:nvPr/>
        </p:nvSpPr>
        <p:spPr>
          <a:xfrm rot="21540000">
            <a:off x="11664696" y="3337392"/>
            <a:ext cx="186018" cy="11282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7DC76B-4B22-42E4-52C7-F3354E43725E}"/>
              </a:ext>
            </a:extLst>
          </p:cNvPr>
          <p:cNvCxnSpPr>
            <a:cxnSpLocks/>
          </p:cNvCxnSpPr>
          <p:nvPr/>
        </p:nvCxnSpPr>
        <p:spPr>
          <a:xfrm>
            <a:off x="11634316" y="2673808"/>
            <a:ext cx="264593" cy="0"/>
          </a:xfrm>
          <a:prstGeom prst="line">
            <a:avLst/>
          </a:prstGeom>
          <a:ln w="76200">
            <a:solidFill>
              <a:srgbClr val="85A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30199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B0B4FE"/>
                </a:solidFill>
              </a:rPr>
              <a:t>Activation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rgbClr val="B0B4FE"/>
                </a:solidFill>
              </a:rPr>
              <a:t>competition</a:t>
            </a:r>
            <a:r>
              <a:rPr lang="en-GB" dirty="0">
                <a:solidFill>
                  <a:srgbClr val="FFFF00"/>
                </a:solidFill>
              </a:rPr>
              <a:t> in </a:t>
            </a:r>
            <a:r>
              <a:rPr lang="en-GB" i="1" dirty="0">
                <a:solidFill>
                  <a:srgbClr val="FFFF00"/>
                </a:solidFill>
              </a:rPr>
              <a:t>linguistic</a:t>
            </a:r>
            <a:r>
              <a:rPr lang="en-GB" dirty="0">
                <a:solidFill>
                  <a:srgbClr val="FFFF00"/>
                </a:solidFill>
              </a:rPr>
              <a:t>        schema fragments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301450" y="1587499"/>
            <a:ext cx="11332866" cy="2250971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328400" lvl="1" indent="-91440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Competitors from both L1 and L2 will always be coactivated and compete regardless of which language ‘they belong to’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(syntactic and phonological processing is language-neutral)</a:t>
            </a:r>
          </a:p>
          <a:p>
            <a:pPr marL="414000" lvl="1" indent="0">
              <a:buNone/>
            </a:pP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7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-100485" y="2404020"/>
            <a:ext cx="10005563" cy="3228104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14000" lvl="1" indent="0" algn="ctr">
              <a:buNone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be the R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EPERCUSSIONS on observable L1 performance of a changed situation in syntactic WM?</a:t>
            </a:r>
          </a:p>
          <a:p>
            <a:pPr marL="871200" lvl="1" indent="-45720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Each processor continues to assemble coherent solutions from whatever happens to be currently available in its WM</a:t>
            </a:r>
          </a:p>
          <a:p>
            <a:pPr marL="871200" lvl="1" indent="-45720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a formerly dominant L1 competitor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only weakly activated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can happen?</a:t>
            </a:r>
          </a:p>
          <a:p>
            <a:pPr marL="414000" lvl="1" indent="0">
              <a:buNone/>
            </a:pP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5DF132-BFF0-0C6D-C9FC-C0D5C9047F94}"/>
              </a:ext>
            </a:extLst>
          </p:cNvPr>
          <p:cNvSpPr txBox="1">
            <a:spLocks/>
          </p:cNvSpPr>
          <p:nvPr/>
        </p:nvSpPr>
        <p:spPr>
          <a:xfrm>
            <a:off x="315653" y="503546"/>
            <a:ext cx="10353762" cy="182137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/>
              <a:t>Example:  gender attrition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305E8F-283F-5D63-CF14-DEC3BC525A5A}"/>
              </a:ext>
            </a:extLst>
          </p:cNvPr>
          <p:cNvSpPr/>
          <p:nvPr/>
        </p:nvSpPr>
        <p:spPr>
          <a:xfrm>
            <a:off x="9699253" y="3326854"/>
            <a:ext cx="1372641" cy="13154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8A3D2-CBE7-E6C3-9982-CA24C9969879}"/>
              </a:ext>
            </a:extLst>
          </p:cNvPr>
          <p:cNvSpPr txBox="1"/>
          <p:nvPr/>
        </p:nvSpPr>
        <p:spPr>
          <a:xfrm>
            <a:off x="10032566" y="3343171"/>
            <a:ext cx="83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</a:t>
            </a:r>
            <a:endParaRPr lang="fr-FR" sz="2400" dirty="0">
              <a:highlight>
                <a:srgbClr val="800000"/>
              </a:highligh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7D4C4E-9C30-1B62-5A2C-FABAF8AC1D04}"/>
              </a:ext>
            </a:extLst>
          </p:cNvPr>
          <p:cNvSpPr/>
          <p:nvPr/>
        </p:nvSpPr>
        <p:spPr>
          <a:xfrm>
            <a:off x="11267556" y="2404020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747DF2-D355-6284-1A89-61CDC10DA438}"/>
              </a:ext>
            </a:extLst>
          </p:cNvPr>
          <p:cNvCxnSpPr>
            <a:cxnSpLocks/>
          </p:cNvCxnSpPr>
          <p:nvPr/>
        </p:nvCxnSpPr>
        <p:spPr>
          <a:xfrm flipV="1">
            <a:off x="10535815" y="2712508"/>
            <a:ext cx="792894" cy="71649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5BCFEF0-37C0-7F27-6B7B-BFC7E53EDB4B}"/>
              </a:ext>
            </a:extLst>
          </p:cNvPr>
          <p:cNvSpPr/>
          <p:nvPr/>
        </p:nvSpPr>
        <p:spPr>
          <a:xfrm>
            <a:off x="11121271" y="1649598"/>
            <a:ext cx="5597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</a:rPr>
              <a:t>?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34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-100485" y="1587499"/>
            <a:ext cx="11786717" cy="4559301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634400" lvl="2" indent="-91440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response to the activation of</a:t>
            </a:r>
            <a:r>
              <a:rPr lang="en-GB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GB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conceptual association </a:t>
            </a:r>
            <a:r>
              <a:rPr lang="en-GB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5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en-GB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marL="1994400" lvl="3" indent="-914400">
              <a:buFont typeface="+mj-lt"/>
              <a:buAutoNum type="alphaLcParenR"/>
            </a:pPr>
            <a:r>
              <a:rPr lang="en-GB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NEW WINNER’ OPTION: </a:t>
            </a: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Weakened </a:t>
            </a:r>
            <a:r>
              <a:rPr lang="en-GB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</a:t>
            </a: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 in L1 French ‘la chaise’) is now replaced by the ‘new winner: e.g., </a:t>
            </a:r>
            <a:r>
              <a:rPr lang="en-GB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</a:t>
            </a: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(L1 outcome now‘ </a:t>
            </a:r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*le </a:t>
            </a: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chaise’  as in L2 ‘der Stuhl’ (CLI)</a:t>
            </a:r>
          </a:p>
          <a:p>
            <a:pPr marL="1994400" lvl="3" indent="-914400">
              <a:buFont typeface="+mj-lt"/>
              <a:buAutoNum type="alphaLcParenR"/>
            </a:pPr>
            <a:r>
              <a:rPr lang="en-GB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/DEFAULT OPTION</a:t>
            </a: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specific gender feature becomes randomly assigned or some standard default gender option emerges  (e.g. Masc) (as observed in diachronic change)</a:t>
            </a:r>
          </a:p>
          <a:p>
            <a:pPr marL="1994400" lvl="3" indent="-914400">
              <a:buFont typeface="+mj-lt"/>
              <a:buAutoNum type="alphaLcParenR"/>
            </a:pPr>
            <a:r>
              <a:rPr lang="en-GB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RESPONSE OPTION</a:t>
            </a: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Where the ‘stronger’ L2 has no grammatical gender, exposure to L2 evidence provides no obvious structural options to house L1 grammatical gender features. (No obvious CLI)</a:t>
            </a:r>
          </a:p>
          <a:p>
            <a:pPr marL="414000" lvl="1" indent="0">
              <a:buNone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5DF132-BFF0-0C6D-C9FC-C0D5C9047F94}"/>
              </a:ext>
            </a:extLst>
          </p:cNvPr>
          <p:cNvSpPr txBox="1">
            <a:spLocks/>
          </p:cNvSpPr>
          <p:nvPr/>
        </p:nvSpPr>
        <p:spPr>
          <a:xfrm>
            <a:off x="919119" y="218439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B0B4FE"/>
                </a:solidFill>
              </a:rPr>
              <a:t>Processors’ solutions in different circumstance as suggested by research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C19B9-C8D6-3D5D-6748-A94BE2CD6C47}"/>
              </a:ext>
            </a:extLst>
          </p:cNvPr>
          <p:cNvSpPr txBox="1"/>
          <p:nvPr/>
        </p:nvSpPr>
        <p:spPr>
          <a:xfrm>
            <a:off x="4140128" y="6488668"/>
            <a:ext cx="6350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Noto Sans" panose="020B0502040504020204" pitchFamily="34" charset="0"/>
              </a:rPr>
              <a:t>See, for </a:t>
            </a:r>
            <a:r>
              <a:rPr lang="fr-FR" b="0" i="0" dirty="0" err="1">
                <a:effectLst/>
                <a:latin typeface="Noto Sans" panose="020B0502040504020204" pitchFamily="34" charset="0"/>
              </a:rPr>
              <a:t>example</a:t>
            </a:r>
            <a:r>
              <a:rPr lang="fr-FR" b="0" i="0" dirty="0">
                <a:effectLst/>
                <a:latin typeface="Noto Sans" panose="020B0502040504020204" pitchFamily="34" charset="0"/>
              </a:rPr>
              <a:t>, </a:t>
            </a:r>
            <a:r>
              <a:rPr lang="fr-FR" b="0" i="0" dirty="0" err="1">
                <a:effectLst/>
                <a:latin typeface="Noto Sans" panose="020B0502040504020204" pitchFamily="34" charset="0"/>
              </a:rPr>
              <a:t>Lohndal</a:t>
            </a:r>
            <a:r>
              <a:rPr lang="fr-FR" b="0" i="0" dirty="0">
                <a:effectLst/>
                <a:latin typeface="Noto Sans" panose="020B0502040504020204" pitchFamily="34" charset="0"/>
              </a:rPr>
              <a:t> &amp; Westergaard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6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D49FA4-38CD-A728-B066-7FDB983026BA}"/>
              </a:ext>
            </a:extLst>
          </p:cNvPr>
          <p:cNvSpPr txBox="1">
            <a:spLocks/>
          </p:cNvSpPr>
          <p:nvPr/>
        </p:nvSpPr>
        <p:spPr>
          <a:xfrm>
            <a:off x="2917036" y="2392298"/>
            <a:ext cx="7071025" cy="18288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9600" b="1" dirty="0"/>
              <a:t>Schemas And Internal ‘Context’</a:t>
            </a:r>
            <a:endParaRPr lang="fr-FR" sz="6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ABD5F-7A15-EF83-EF38-6942B4D3F2D4}"/>
              </a:ext>
            </a:extLst>
          </p:cNvPr>
          <p:cNvSpPr/>
          <p:nvPr/>
        </p:nvSpPr>
        <p:spPr>
          <a:xfrm>
            <a:off x="3473117" y="455247"/>
            <a:ext cx="50247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32 minutes so far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43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45" y="1383163"/>
            <a:ext cx="10353762" cy="12573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Being part of some schema </a:t>
            </a:r>
            <a:r>
              <a:rPr lang="en-GB" sz="4800" dirty="0"/>
              <a:t>is the natural state for any (activated or dormant) representation</a:t>
            </a:r>
            <a:endParaRPr lang="fr-FR" sz="4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EFA896-7057-462E-1C5A-E2406B6ADA70}"/>
              </a:ext>
            </a:extLst>
          </p:cNvPr>
          <p:cNvSpPr/>
          <p:nvPr/>
        </p:nvSpPr>
        <p:spPr>
          <a:xfrm>
            <a:off x="11267556" y="2404020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FA7CA-FB69-F32D-EE0C-29642CE6201F}"/>
              </a:ext>
            </a:extLst>
          </p:cNvPr>
          <p:cNvSpPr/>
          <p:nvPr/>
        </p:nvSpPr>
        <p:spPr>
          <a:xfrm>
            <a:off x="11267557" y="4377853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9EF342-F78F-6874-44FF-ACDC244AC525}"/>
              </a:ext>
            </a:extLst>
          </p:cNvPr>
          <p:cNvSpPr/>
          <p:nvPr/>
        </p:nvSpPr>
        <p:spPr>
          <a:xfrm>
            <a:off x="9704370" y="3377083"/>
            <a:ext cx="977026" cy="1000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C9F302-D280-F196-F8CF-B5685E107336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10538314" y="2866023"/>
            <a:ext cx="708386" cy="65761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52135C-49D5-B59F-430F-88BC0BABBC2B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11586643" y="2994570"/>
            <a:ext cx="1" cy="136655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A79DA1-A04C-00FA-205C-DFF2F563731D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9704370" y="4881919"/>
            <a:ext cx="1656646" cy="85849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139182-92B9-32A0-65DC-825F592E5696}"/>
              </a:ext>
            </a:extLst>
          </p:cNvPr>
          <p:cNvCxnSpPr>
            <a:cxnSpLocks/>
          </p:cNvCxnSpPr>
          <p:nvPr/>
        </p:nvCxnSpPr>
        <p:spPr>
          <a:xfrm flipH="1">
            <a:off x="9294725" y="4393761"/>
            <a:ext cx="728440" cy="119676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C9AF59-3EAB-12D5-B210-733781741B7C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1586643" y="4968403"/>
            <a:ext cx="2" cy="78792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FE4826-5203-450A-75E3-28FD72C34A33}"/>
              </a:ext>
            </a:extLst>
          </p:cNvPr>
          <p:cNvCxnSpPr>
            <a:cxnSpLocks/>
          </p:cNvCxnSpPr>
          <p:nvPr/>
        </p:nvCxnSpPr>
        <p:spPr>
          <a:xfrm>
            <a:off x="9683222" y="5756326"/>
            <a:ext cx="1563476" cy="43123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4E88B6B-008F-00D9-C9B7-0E04D8483808}"/>
              </a:ext>
            </a:extLst>
          </p:cNvPr>
          <p:cNvSpPr/>
          <p:nvPr/>
        </p:nvSpPr>
        <p:spPr>
          <a:xfrm>
            <a:off x="11124569" y="5888036"/>
            <a:ext cx="963590" cy="858498"/>
          </a:xfrm>
          <a:prstGeom prst="ellipse">
            <a:avLst/>
          </a:prstGeom>
          <a:solidFill>
            <a:srgbClr val="8FB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3B858E-1621-155A-D55C-1BCBAFF2FD72}"/>
              </a:ext>
            </a:extLst>
          </p:cNvPr>
          <p:cNvSpPr/>
          <p:nvPr/>
        </p:nvSpPr>
        <p:spPr>
          <a:xfrm>
            <a:off x="8630483" y="5403717"/>
            <a:ext cx="1052739" cy="962041"/>
          </a:xfrm>
          <a:prstGeom prst="ellipse">
            <a:avLst/>
          </a:prstGeom>
          <a:solidFill>
            <a:srgbClr val="8FB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6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78130BFD-4AB2-A432-B286-B6BC7F3AAF1F}"/>
              </a:ext>
            </a:extLst>
          </p:cNvPr>
          <p:cNvSpPr/>
          <p:nvPr/>
        </p:nvSpPr>
        <p:spPr>
          <a:xfrm rot="18585358">
            <a:off x="8213524" y="2424662"/>
            <a:ext cx="5173808" cy="46135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82" y="456096"/>
            <a:ext cx="9670632" cy="2755191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However, examples so far have been </a:t>
            </a:r>
            <a:br>
              <a:rPr lang="en-GB" sz="4000" dirty="0">
                <a:solidFill>
                  <a:srgbClr val="FFFF00"/>
                </a:solidFill>
              </a:rPr>
            </a:br>
            <a:r>
              <a:rPr lang="en-GB" sz="4000" dirty="0">
                <a:solidFill>
                  <a:srgbClr val="FFFF00"/>
                </a:solidFill>
              </a:rPr>
              <a:t>very </a:t>
            </a:r>
            <a:r>
              <a:rPr lang="en-GB" sz="4000" i="1" dirty="0">
                <a:solidFill>
                  <a:srgbClr val="FFFF00"/>
                </a:solidFill>
              </a:rPr>
              <a:t>small</a:t>
            </a:r>
            <a:r>
              <a:rPr lang="en-GB" sz="4000" dirty="0">
                <a:solidFill>
                  <a:srgbClr val="FFFF00"/>
                </a:solidFill>
              </a:rPr>
              <a:t> schema </a:t>
            </a:r>
            <a:r>
              <a:rPr lang="en-GB" sz="4000" b="1" dirty="0">
                <a:solidFill>
                  <a:srgbClr val="FFFF00"/>
                </a:solidFill>
              </a:rPr>
              <a:t>fragments</a:t>
            </a:r>
            <a:r>
              <a:rPr lang="en-GB" sz="4000" dirty="0">
                <a:solidFill>
                  <a:srgbClr val="FFFF00"/>
                </a:solidFill>
              </a:rPr>
              <a:t>!</a:t>
            </a:r>
            <a:br>
              <a:rPr lang="en-GB" sz="4000" dirty="0">
                <a:solidFill>
                  <a:srgbClr val="FFFF00"/>
                </a:solidFill>
              </a:rPr>
            </a:br>
            <a:r>
              <a:rPr lang="en-GB" sz="4000" i="1" dirty="0">
                <a:solidFill>
                  <a:srgbClr val="FFFF00"/>
                </a:solidFill>
              </a:rPr>
              <a:t>In practice, schemas extend across many more systems with varied consequences for observable language performance</a:t>
            </a:r>
            <a:endParaRPr lang="fr-FR" sz="40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BA460-3910-8F2B-E131-D778C1E65E5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678736" y="6000749"/>
            <a:ext cx="2743200" cy="365125"/>
          </a:xfrm>
        </p:spPr>
        <p:txBody>
          <a:bodyPr/>
          <a:lstStyle/>
          <a:p>
            <a:pPr rtl="0"/>
            <a:fld id="{FD094AD0-F424-4FFB-98B8-BDBD0ED0D09C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EFA896-7057-462E-1C5A-E2406B6ADA70}"/>
              </a:ext>
            </a:extLst>
          </p:cNvPr>
          <p:cNvSpPr/>
          <p:nvPr/>
        </p:nvSpPr>
        <p:spPr>
          <a:xfrm>
            <a:off x="11267556" y="2404020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FA7CA-FB69-F32D-EE0C-29642CE6201F}"/>
              </a:ext>
            </a:extLst>
          </p:cNvPr>
          <p:cNvSpPr/>
          <p:nvPr/>
        </p:nvSpPr>
        <p:spPr>
          <a:xfrm>
            <a:off x="11267557" y="4377853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C9F302-D280-F196-F8CF-B5685E107336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10538314" y="2866023"/>
            <a:ext cx="708386" cy="65761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52135C-49D5-B59F-430F-88BC0BABBC2B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11586643" y="2994570"/>
            <a:ext cx="1" cy="136655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A79DA1-A04C-00FA-205C-DFF2F563731D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9704370" y="4881919"/>
            <a:ext cx="1656646" cy="85849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139182-92B9-32A0-65DC-825F592E5696}"/>
              </a:ext>
            </a:extLst>
          </p:cNvPr>
          <p:cNvCxnSpPr>
            <a:cxnSpLocks/>
          </p:cNvCxnSpPr>
          <p:nvPr/>
        </p:nvCxnSpPr>
        <p:spPr>
          <a:xfrm flipH="1">
            <a:off x="9294725" y="4393761"/>
            <a:ext cx="728440" cy="119676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C9AF59-3EAB-12D5-B210-733781741B7C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1586643" y="4968403"/>
            <a:ext cx="2" cy="78792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FE4826-5203-450A-75E3-28FD72C34A33}"/>
              </a:ext>
            </a:extLst>
          </p:cNvPr>
          <p:cNvCxnSpPr>
            <a:cxnSpLocks/>
          </p:cNvCxnSpPr>
          <p:nvPr/>
        </p:nvCxnSpPr>
        <p:spPr>
          <a:xfrm>
            <a:off x="9683222" y="5756326"/>
            <a:ext cx="1563476" cy="43123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4E88B6B-008F-00D9-C9B7-0E04D8483808}"/>
              </a:ext>
            </a:extLst>
          </p:cNvPr>
          <p:cNvSpPr/>
          <p:nvPr/>
        </p:nvSpPr>
        <p:spPr>
          <a:xfrm>
            <a:off x="11124569" y="5888036"/>
            <a:ext cx="963590" cy="858498"/>
          </a:xfrm>
          <a:prstGeom prst="ellipse">
            <a:avLst/>
          </a:prstGeom>
          <a:solidFill>
            <a:srgbClr val="8FB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3B858E-1621-155A-D55C-1BCBAFF2FD72}"/>
              </a:ext>
            </a:extLst>
          </p:cNvPr>
          <p:cNvSpPr/>
          <p:nvPr/>
        </p:nvSpPr>
        <p:spPr>
          <a:xfrm>
            <a:off x="8630483" y="5403717"/>
            <a:ext cx="1052739" cy="962041"/>
          </a:xfrm>
          <a:prstGeom prst="ellipse">
            <a:avLst/>
          </a:prstGeom>
          <a:solidFill>
            <a:srgbClr val="8FB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14D79-E4B8-7C50-2299-0D7E6B5C42D3}"/>
              </a:ext>
            </a:extLst>
          </p:cNvPr>
          <p:cNvCxnSpPr>
            <a:cxnSpLocks/>
            <a:stCxn id="7" idx="5"/>
            <a:endCxn id="26" idx="1"/>
          </p:cNvCxnSpPr>
          <p:nvPr/>
        </p:nvCxnSpPr>
        <p:spPr>
          <a:xfrm>
            <a:off x="10538314" y="4231293"/>
            <a:ext cx="727369" cy="178246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E9FEAC-039C-C05F-D033-CDE5F6C7C25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821873" y="3877468"/>
            <a:ext cx="4882497" cy="109093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F7A494-51C0-F442-B6D7-FC2EC2BC522C}"/>
              </a:ext>
            </a:extLst>
          </p:cNvPr>
          <p:cNvCxnSpPr>
            <a:cxnSpLocks/>
          </p:cNvCxnSpPr>
          <p:nvPr/>
        </p:nvCxnSpPr>
        <p:spPr>
          <a:xfrm flipH="1">
            <a:off x="2529740" y="3735612"/>
            <a:ext cx="7112062" cy="50826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DF49CA-903A-41BF-2A5C-09548916A3D9}"/>
              </a:ext>
            </a:extLst>
          </p:cNvPr>
          <p:cNvCxnSpPr>
            <a:cxnSpLocks/>
          </p:cNvCxnSpPr>
          <p:nvPr/>
        </p:nvCxnSpPr>
        <p:spPr>
          <a:xfrm flipH="1">
            <a:off x="6096000" y="3969114"/>
            <a:ext cx="3684789" cy="207640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28294D-B1B8-E447-5A46-6CCA89B35927}"/>
              </a:ext>
            </a:extLst>
          </p:cNvPr>
          <p:cNvCxnSpPr>
            <a:cxnSpLocks/>
          </p:cNvCxnSpPr>
          <p:nvPr/>
        </p:nvCxnSpPr>
        <p:spPr>
          <a:xfrm flipH="1" flipV="1">
            <a:off x="3258687" y="3579971"/>
            <a:ext cx="6445683" cy="9787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D9EF342-F78F-6874-44FF-ACDC244AC525}"/>
              </a:ext>
            </a:extLst>
          </p:cNvPr>
          <p:cNvSpPr/>
          <p:nvPr/>
        </p:nvSpPr>
        <p:spPr>
          <a:xfrm>
            <a:off x="9704370" y="3377083"/>
            <a:ext cx="977026" cy="1000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4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41393" cy="1355647"/>
          </a:xfrm>
        </p:spPr>
        <p:txBody>
          <a:bodyPr>
            <a:normAutofit fontScale="90000"/>
          </a:bodyPr>
          <a:lstStyle/>
          <a:p>
            <a:r>
              <a:rPr lang="en-GB" dirty="0"/>
              <a:t>We have now arrived at the important second factor that, </a:t>
            </a:r>
            <a:r>
              <a:rPr lang="en-GB" dirty="0">
                <a:solidFill>
                  <a:schemeClr val="tx1"/>
                </a:solidFill>
              </a:rPr>
              <a:t>at any given moment,</a:t>
            </a:r>
            <a:r>
              <a:rPr lang="en-GB" dirty="0"/>
              <a:t> </a:t>
            </a:r>
            <a:r>
              <a:rPr lang="en-GB" b="1" dirty="0">
                <a:solidFill>
                  <a:schemeClr val="tx1"/>
                </a:solidFill>
              </a:rPr>
              <a:t>always influences </a:t>
            </a:r>
            <a:r>
              <a:rPr lang="en-GB" dirty="0"/>
              <a:t>a representation’s </a:t>
            </a:r>
            <a:r>
              <a:rPr lang="en-GB" dirty="0">
                <a:solidFill>
                  <a:srgbClr val="FFFF00"/>
                </a:solidFill>
              </a:rPr>
              <a:t>activation</a:t>
            </a:r>
            <a:r>
              <a:rPr lang="en-GB" dirty="0">
                <a:solidFill>
                  <a:schemeClr val="tx1"/>
                </a:solidFill>
              </a:rPr>
              <a:t> level</a:t>
            </a:r>
            <a:endParaRPr lang="fr-F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2094660" y="3251787"/>
            <a:ext cx="7411081" cy="1494018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A representation’s 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</a:t>
            </a:r>
            <a:r>
              <a:rPr lang="en-GB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‘internal context’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2B60E-55BB-8E13-08FB-CF04608E2FDA}"/>
              </a:ext>
            </a:extLst>
          </p:cNvPr>
          <p:cNvSpPr txBox="1"/>
          <p:nvPr/>
        </p:nvSpPr>
        <p:spPr>
          <a:xfrm>
            <a:off x="4327612" y="2402528"/>
            <a:ext cx="6094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FACTOR 2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8549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9DBB6C-2110-54D5-FF5B-4C708552E8D2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10538314" y="2866023"/>
            <a:ext cx="708386" cy="65761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A32A18-081D-D5F6-FA99-B303226BBEE3}"/>
              </a:ext>
            </a:extLst>
          </p:cNvPr>
          <p:cNvSpPr/>
          <p:nvPr/>
        </p:nvSpPr>
        <p:spPr>
          <a:xfrm>
            <a:off x="877430" y="1632608"/>
            <a:ext cx="10071039" cy="1856910"/>
          </a:xfrm>
          <a:prstGeom prst="roundRect">
            <a:avLst/>
          </a:prstGeom>
          <a:solidFill>
            <a:srgbClr val="0011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62187"/>
            <a:ext cx="12017828" cy="1257300"/>
          </a:xfrm>
        </p:spPr>
        <p:txBody>
          <a:bodyPr>
            <a:normAutofit/>
          </a:bodyPr>
          <a:lstStyle/>
          <a:p>
            <a:r>
              <a:rPr lang="en-GB" dirty="0"/>
              <a:t>DEFINITION of </a:t>
            </a:r>
            <a:r>
              <a:rPr lang="en-GB" b="1" u="sng" dirty="0"/>
              <a:t>INTERNAL CONTEXT</a:t>
            </a:r>
            <a:endParaRPr lang="fr-F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0DF018-5B3D-4164-CE41-931B58C4D777}"/>
              </a:ext>
            </a:extLst>
          </p:cNvPr>
          <p:cNvSpPr txBox="1">
            <a:spLocks/>
          </p:cNvSpPr>
          <p:nvPr/>
        </p:nvSpPr>
        <p:spPr>
          <a:xfrm>
            <a:off x="944545" y="-48499"/>
            <a:ext cx="10321138" cy="1096789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endParaRPr lang="en-GB" sz="4400" b="1" dirty="0">
              <a:solidFill>
                <a:schemeClr val="tx1"/>
              </a:solidFill>
              <a:effectLst/>
            </a:endParaRPr>
          </a:p>
          <a:p>
            <a:pPr marL="36900" indent="0">
              <a:buFont typeface="Wingdings 2" charset="2"/>
              <a:buNone/>
            </a:pPr>
            <a:r>
              <a:rPr lang="en-GB" sz="3200" i="1" dirty="0">
                <a:solidFill>
                  <a:schemeClr val="tx1"/>
                </a:solidFill>
                <a:effectLst/>
              </a:rPr>
              <a:t>From a linguist’s point of view, it is: </a:t>
            </a:r>
          </a:p>
          <a:p>
            <a:pPr marL="36900" indent="0">
              <a:buFont typeface="Wingdings 2" charset="2"/>
              <a:buNone/>
            </a:pPr>
            <a:r>
              <a:rPr lang="en-GB" sz="2800" i="1" dirty="0">
                <a:solidFill>
                  <a:srgbClr val="FFFF00"/>
                </a:solidFill>
                <a:effectLst/>
              </a:rPr>
              <a:t>All current activity that taken together is influencing linguistic processing. </a:t>
            </a:r>
            <a:r>
              <a:rPr lang="en-GB" sz="2800" i="1" dirty="0">
                <a:solidFill>
                  <a:schemeClr val="tx1"/>
                </a:solidFill>
                <a:effectLst/>
              </a:rPr>
              <a:t>Effectively this refers to anything in the currently activated (total) schema that  is affecting the outcome (winners &amp; losers’) of syntactic and phonological processing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6D5506-2DAE-1030-0C08-156B26D7D598}"/>
              </a:ext>
            </a:extLst>
          </p:cNvPr>
          <p:cNvSpPr/>
          <p:nvPr/>
        </p:nvSpPr>
        <p:spPr>
          <a:xfrm>
            <a:off x="11267556" y="2404020"/>
            <a:ext cx="638175" cy="59055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C154F5-D162-F94E-AE0D-31317814DAC0}"/>
              </a:ext>
            </a:extLst>
          </p:cNvPr>
          <p:cNvSpPr/>
          <p:nvPr/>
        </p:nvSpPr>
        <p:spPr>
          <a:xfrm>
            <a:off x="11267557" y="4377853"/>
            <a:ext cx="638175" cy="59055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1761F-946D-D32E-206B-52AD3D37EC67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11586643" y="2994570"/>
            <a:ext cx="1" cy="136655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C29CB3-07D2-8BA7-156B-9A23F0B40C10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9704370" y="4881919"/>
            <a:ext cx="1656646" cy="85849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5104D4-DF4B-B450-A9C2-2C79D1FED120}"/>
              </a:ext>
            </a:extLst>
          </p:cNvPr>
          <p:cNvCxnSpPr>
            <a:cxnSpLocks/>
          </p:cNvCxnSpPr>
          <p:nvPr/>
        </p:nvCxnSpPr>
        <p:spPr>
          <a:xfrm flipH="1">
            <a:off x="9294725" y="4393761"/>
            <a:ext cx="728440" cy="119676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D068CA-1CC9-BE7E-01E3-68264F2AF081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11586643" y="4968403"/>
            <a:ext cx="2" cy="78792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FC2AFB-9C2C-D57D-819C-4298FA811CD1}"/>
              </a:ext>
            </a:extLst>
          </p:cNvPr>
          <p:cNvCxnSpPr>
            <a:cxnSpLocks/>
          </p:cNvCxnSpPr>
          <p:nvPr/>
        </p:nvCxnSpPr>
        <p:spPr>
          <a:xfrm>
            <a:off x="9683222" y="5756326"/>
            <a:ext cx="1563476" cy="43123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B1EDDAF-3FF6-D50C-E431-EB082D1B9723}"/>
              </a:ext>
            </a:extLst>
          </p:cNvPr>
          <p:cNvSpPr/>
          <p:nvPr/>
        </p:nvSpPr>
        <p:spPr>
          <a:xfrm>
            <a:off x="11124569" y="5888036"/>
            <a:ext cx="963590" cy="858498"/>
          </a:xfrm>
          <a:prstGeom prst="ellipse">
            <a:avLst/>
          </a:prstGeom>
          <a:solidFill>
            <a:srgbClr val="8FB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CAA541-059C-92D4-F02A-458EB11290CB}"/>
              </a:ext>
            </a:extLst>
          </p:cNvPr>
          <p:cNvSpPr/>
          <p:nvPr/>
        </p:nvSpPr>
        <p:spPr>
          <a:xfrm>
            <a:off x="8630483" y="5403717"/>
            <a:ext cx="1052739" cy="962041"/>
          </a:xfrm>
          <a:prstGeom prst="ellipse">
            <a:avLst/>
          </a:prstGeom>
          <a:solidFill>
            <a:srgbClr val="8FB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0D209A-26AE-F7A1-2CA8-957ACE029E07}"/>
              </a:ext>
            </a:extLst>
          </p:cNvPr>
          <p:cNvCxnSpPr>
            <a:cxnSpLocks/>
            <a:stCxn id="21" idx="5"/>
            <a:endCxn id="14" idx="1"/>
          </p:cNvCxnSpPr>
          <p:nvPr/>
        </p:nvCxnSpPr>
        <p:spPr>
          <a:xfrm>
            <a:off x="10538314" y="4231293"/>
            <a:ext cx="727369" cy="178246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0D3BC2-EB03-7527-805A-67E8BDB629D1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821873" y="3877468"/>
            <a:ext cx="4882497" cy="109093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7943B-D71B-9AA6-6641-26DFF14B6B2E}"/>
              </a:ext>
            </a:extLst>
          </p:cNvPr>
          <p:cNvCxnSpPr>
            <a:cxnSpLocks/>
          </p:cNvCxnSpPr>
          <p:nvPr/>
        </p:nvCxnSpPr>
        <p:spPr>
          <a:xfrm flipH="1">
            <a:off x="2529740" y="3735612"/>
            <a:ext cx="7112062" cy="50826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6833C0-F887-21E5-7405-65964DD0783F}"/>
              </a:ext>
            </a:extLst>
          </p:cNvPr>
          <p:cNvCxnSpPr>
            <a:cxnSpLocks/>
          </p:cNvCxnSpPr>
          <p:nvPr/>
        </p:nvCxnSpPr>
        <p:spPr>
          <a:xfrm flipH="1">
            <a:off x="6096000" y="3969114"/>
            <a:ext cx="3684789" cy="207640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442E75-0B51-D758-4503-208CA1700BB6}"/>
              </a:ext>
            </a:extLst>
          </p:cNvPr>
          <p:cNvCxnSpPr>
            <a:cxnSpLocks/>
          </p:cNvCxnSpPr>
          <p:nvPr/>
        </p:nvCxnSpPr>
        <p:spPr>
          <a:xfrm flipH="1">
            <a:off x="3274445" y="3677848"/>
            <a:ext cx="6429925" cy="10485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18B5BB7-3821-8B50-4F57-AA3B8094C7A6}"/>
              </a:ext>
            </a:extLst>
          </p:cNvPr>
          <p:cNvSpPr/>
          <p:nvPr/>
        </p:nvSpPr>
        <p:spPr>
          <a:xfrm>
            <a:off x="9704370" y="3377083"/>
            <a:ext cx="977026" cy="1000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endParaRPr lang="fr-FR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9AA46-A7AF-7047-BBEF-156DB54C4CF5}"/>
              </a:ext>
            </a:extLst>
          </p:cNvPr>
          <p:cNvSpPr txBox="1"/>
          <p:nvPr/>
        </p:nvSpPr>
        <p:spPr>
          <a:xfrm>
            <a:off x="2841192" y="3468667"/>
            <a:ext cx="5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Black" panose="020B0A04020102020204" pitchFamily="34" charset="0"/>
              </a:rPr>
              <a:t>?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51775-6047-1418-276B-F99568352788}"/>
              </a:ext>
            </a:extLst>
          </p:cNvPr>
          <p:cNvSpPr txBox="1"/>
          <p:nvPr/>
        </p:nvSpPr>
        <p:spPr>
          <a:xfrm>
            <a:off x="2097761" y="3993585"/>
            <a:ext cx="5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Black" panose="020B0A04020102020204" pitchFamily="34" charset="0"/>
              </a:rPr>
              <a:t>?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3E4BE-CDF8-A4AF-B2D9-4DE92134626E}"/>
              </a:ext>
            </a:extLst>
          </p:cNvPr>
          <p:cNvSpPr txBox="1"/>
          <p:nvPr/>
        </p:nvSpPr>
        <p:spPr>
          <a:xfrm>
            <a:off x="4383524" y="4745705"/>
            <a:ext cx="5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Black" panose="020B0A04020102020204" pitchFamily="34" charset="0"/>
              </a:rPr>
              <a:t>?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D1711-BA2D-E278-B090-67977DAB0CE9}"/>
              </a:ext>
            </a:extLst>
          </p:cNvPr>
          <p:cNvSpPr txBox="1"/>
          <p:nvPr/>
        </p:nvSpPr>
        <p:spPr>
          <a:xfrm>
            <a:off x="5746104" y="5842538"/>
            <a:ext cx="5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Black" panose="020B0A04020102020204" pitchFamily="34" charset="0"/>
              </a:rPr>
              <a:t>?</a:t>
            </a:r>
            <a:endParaRPr lang="fr-F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9"/>
    </mc:Choice>
    <mc:Fallback xmlns="">
      <p:transition spd="slow" advTm="2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  <p:bldP spid="4" grpId="0" animBg="1"/>
      <p:bldP spid="5" grpId="0" animBg="1"/>
      <p:bldP spid="14" grpId="0" animBg="1"/>
      <p:bldP spid="15" grpId="0" animBg="1"/>
      <p:bldP spid="21" grpId="0" animBg="1"/>
      <p:bldP spid="3" grpId="0"/>
      <p:bldP spid="7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1A61-E64D-A320-54C2-BC46E652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905468-72BC-4E6B-87DB-9FC7B6201883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A856C6F-7501-3B62-715A-769E525F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GB" sz="6600" b="1" dirty="0"/>
              <a:t>Overview</a:t>
            </a:r>
            <a:endParaRPr lang="fr-FR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1A431-E8C6-8069-CECC-D871A3F912E9}"/>
              </a:ext>
            </a:extLst>
          </p:cNvPr>
          <p:cNvSpPr txBox="1">
            <a:spLocks/>
          </p:cNvSpPr>
          <p:nvPr/>
        </p:nvSpPr>
        <p:spPr>
          <a:xfrm>
            <a:off x="804465" y="2111098"/>
            <a:ext cx="10353762" cy="43740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0" b="1" dirty="0"/>
              <a:t>Preliminaries</a:t>
            </a:r>
          </a:p>
          <a:p>
            <a:r>
              <a:rPr lang="en-GB" sz="3300" b="1" dirty="0"/>
              <a:t>Processing Architecture</a:t>
            </a:r>
            <a:r>
              <a:rPr lang="en-GB" sz="3600" b="1" dirty="0"/>
              <a:t> in Review</a:t>
            </a:r>
            <a:endParaRPr lang="en-GB" sz="3300" b="1" dirty="0"/>
          </a:p>
          <a:p>
            <a:r>
              <a:rPr lang="en-GB" sz="3300" b="1" dirty="0"/>
              <a:t> Processing Principles</a:t>
            </a:r>
            <a:r>
              <a:rPr lang="en-GB" sz="3600" b="1" dirty="0"/>
              <a:t> in Review</a:t>
            </a:r>
            <a:endParaRPr lang="en-GB" sz="3300" b="1" dirty="0"/>
          </a:p>
          <a:p>
            <a:r>
              <a:rPr lang="en-GB" sz="3300" b="1" dirty="0"/>
              <a:t>Schemas and Internal context</a:t>
            </a:r>
          </a:p>
          <a:p>
            <a:r>
              <a:rPr lang="en-GB" sz="3300" b="1" dirty="0"/>
              <a:t>Examples</a:t>
            </a:r>
          </a:p>
          <a:p>
            <a:r>
              <a:rPr lang="en-GB" sz="3300" b="1" dirty="0"/>
              <a:t>Summing 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1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D59D-112F-5F66-FDB9-6BC3A9FA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201" y="3251625"/>
            <a:ext cx="7375598" cy="1232452"/>
          </a:xfrm>
        </p:spPr>
        <p:txBody>
          <a:bodyPr>
            <a:normAutofit fontScale="90000"/>
          </a:bodyPr>
          <a:lstStyle/>
          <a:p>
            <a:r>
              <a:rPr lang="en-GB" sz="6600" b="1" dirty="0"/>
              <a:t>EXAMPLES</a:t>
            </a:r>
            <a:br>
              <a:rPr lang="en-GB" sz="6600" b="1" dirty="0"/>
            </a:br>
            <a:r>
              <a:rPr lang="en-GB" sz="6600" dirty="0"/>
              <a:t>(Internal Context)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274694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6118-558A-45DC-EC7E-B3F02DE1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27577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92D050"/>
                </a:solidFill>
              </a:rPr>
              <a:t>INTERNAL CONTEXT: SIMPLE EXAMPLES </a:t>
            </a:r>
            <a:br>
              <a:rPr lang="en-GB" dirty="0">
                <a:solidFill>
                  <a:srgbClr val="92D050"/>
                </a:solidFill>
              </a:rPr>
            </a:br>
            <a:r>
              <a:rPr lang="en-GB" sz="3600" dirty="0">
                <a:solidFill>
                  <a:srgbClr val="92D050"/>
                </a:solidFill>
              </a:rPr>
              <a:t>BASED ON PREVIOUS PRESENTATIONS &amp; ARTICLES</a:t>
            </a:r>
            <a:endParaRPr lang="fr-FR" sz="3600" dirty="0">
              <a:solidFill>
                <a:srgbClr val="92D05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11555-1F29-8896-5A58-EA235C96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C28B88-1705-406F-816B-66525F70D2FF}" type="datetime1">
              <a:rPr lang="fr-FR" smtClean="0"/>
              <a:t>30/10/2024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F96E3-AD77-EF7D-E7EF-43FC8F9E97DC}"/>
              </a:ext>
            </a:extLst>
          </p:cNvPr>
          <p:cNvSpPr txBox="1">
            <a:spLocks/>
          </p:cNvSpPr>
          <p:nvPr/>
        </p:nvSpPr>
        <p:spPr>
          <a:xfrm>
            <a:off x="723902" y="1588489"/>
            <a:ext cx="11468098" cy="478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GB" sz="3600" b="1" dirty="0">
                <a:solidFill>
                  <a:srgbClr val="C00000"/>
                </a:solidFill>
                <a:effectLst/>
              </a:rPr>
              <a:t>Heritage language children: </a:t>
            </a:r>
            <a:r>
              <a:rPr lang="en-GB" sz="3600" b="1" dirty="0">
                <a:solidFill>
                  <a:schemeClr val="tx1"/>
                </a:solidFill>
                <a:effectLst/>
              </a:rPr>
              <a:t>many variants, e.g.:</a:t>
            </a:r>
          </a:p>
          <a:p>
            <a:pPr marL="1291500" lvl="2" indent="-571500"/>
            <a:r>
              <a:rPr lang="en-GB" sz="3200" b="1" dirty="0">
                <a:solidFill>
                  <a:schemeClr val="tx1"/>
                </a:solidFill>
                <a:effectLst/>
              </a:rPr>
              <a:t>At Home (version 1: happy at home).</a:t>
            </a:r>
          </a:p>
          <a:p>
            <a:pPr marL="1291500" lvl="2" indent="-571500"/>
            <a:r>
              <a:rPr lang="en-GB" sz="3200" b="1" dirty="0">
                <a:solidFill>
                  <a:schemeClr val="tx1"/>
                </a:solidFill>
                <a:effectLst/>
              </a:rPr>
              <a:t>At Home (version 2: less happy with home).</a:t>
            </a:r>
          </a:p>
          <a:p>
            <a:pPr marL="1291500" lvl="2" indent="-571500"/>
            <a:r>
              <a:rPr lang="en-GB" sz="3200" b="1" dirty="0">
                <a:solidFill>
                  <a:schemeClr val="tx1"/>
                </a:solidFill>
                <a:effectLst/>
              </a:rPr>
              <a:t>At School (happy at school).</a:t>
            </a:r>
          </a:p>
          <a:p>
            <a:pPr marL="36900" indent="0">
              <a:buNone/>
            </a:pPr>
            <a:r>
              <a:rPr lang="en-GB" sz="3600" b="1" dirty="0">
                <a:solidFill>
                  <a:srgbClr val="C00000"/>
                </a:solidFill>
                <a:effectLst/>
              </a:rPr>
              <a:t>Any bilinguals</a:t>
            </a:r>
          </a:p>
          <a:p>
            <a:pPr marL="1234350" lvl="2" indent="-514350"/>
            <a:r>
              <a:rPr lang="en-GB" sz="3100" b="1" dirty="0">
                <a:solidFill>
                  <a:schemeClr val="tx1"/>
                </a:solidFill>
                <a:effectLst/>
              </a:rPr>
              <a:t>Spontaneous code-switching</a:t>
            </a:r>
          </a:p>
          <a:p>
            <a:pPr marL="1234350" lvl="2" indent="-514350"/>
            <a:r>
              <a:rPr lang="en-GB" sz="3100" b="1" dirty="0">
                <a:solidFill>
                  <a:schemeClr val="tx1"/>
                </a:solidFill>
                <a:effectLst/>
              </a:rPr>
              <a:t>Crosslinguistic influence in general</a:t>
            </a:r>
          </a:p>
        </p:txBody>
      </p:sp>
    </p:spTree>
    <p:extLst>
      <p:ext uri="{BB962C8B-B14F-4D97-AF65-F5344CB8AC3E}">
        <p14:creationId xmlns:p14="http://schemas.microsoft.com/office/powerpoint/2010/main" val="9458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6118-558A-45DC-EC7E-B3F02DE1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423" y="-78387"/>
            <a:ext cx="10353762" cy="12573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SCHEMA CONTENT: EXAMPLES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F96E3-AD77-EF7D-E7EF-43FC8F9E97DC}"/>
              </a:ext>
            </a:extLst>
          </p:cNvPr>
          <p:cNvSpPr txBox="1">
            <a:spLocks/>
          </p:cNvSpPr>
          <p:nvPr/>
        </p:nvSpPr>
        <p:spPr>
          <a:xfrm>
            <a:off x="1" y="1037132"/>
            <a:ext cx="12192000" cy="478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779850" indent="-742950" algn="ctr">
              <a:buFont typeface="+mj-lt"/>
              <a:buAutoNum type="arabicPeriod"/>
            </a:pPr>
            <a:r>
              <a:rPr lang="en-GB" sz="4400" b="1" dirty="0">
                <a:solidFill>
                  <a:srgbClr val="FFC000"/>
                </a:solidFill>
                <a:effectLst/>
              </a:rPr>
              <a:t>Bilingual heritage language children at Home </a:t>
            </a:r>
            <a:r>
              <a:rPr lang="en-GB" sz="4400" dirty="0">
                <a:solidFill>
                  <a:srgbClr val="FFC000"/>
                </a:solidFill>
                <a:effectLst/>
              </a:rPr>
              <a:t>   </a:t>
            </a:r>
            <a:r>
              <a:rPr lang="en-GB" sz="3200" dirty="0">
                <a:solidFill>
                  <a:srgbClr val="FFC000"/>
                </a:solidFill>
                <a:effectLst/>
              </a:rPr>
              <a:t> 		</a:t>
            </a:r>
            <a:r>
              <a:rPr lang="en-GB" sz="3200" b="1" dirty="0">
                <a:solidFill>
                  <a:schemeClr val="tx1"/>
                </a:solidFill>
                <a:effectLst/>
              </a:rPr>
              <a:t>Regularly and frequently co-activated:</a:t>
            </a:r>
          </a:p>
          <a:p>
            <a:pPr marL="1156950" lvl="1" indent="-742950"/>
            <a:r>
              <a:rPr lang="en-GB" sz="3000" b="1" dirty="0">
                <a:solidFill>
                  <a:schemeClr val="tx1"/>
                </a:solidFill>
                <a:effectLst/>
              </a:rPr>
              <a:t> </a:t>
            </a:r>
            <a:r>
              <a:rPr lang="en-GB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</a:t>
            </a:r>
            <a:r>
              <a:rPr lang="en-GB" sz="3400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sz="3000" b="1" dirty="0">
                <a:solidFill>
                  <a:schemeClr val="tx1"/>
                </a:solidFill>
                <a:effectLst/>
              </a:rPr>
              <a:t>representations associated with home environment, specific goals, self concept (identity etc.), specific people, language, cultural home events, home food, etc.</a:t>
            </a:r>
          </a:p>
          <a:p>
            <a:pPr marL="1156950" lvl="1" indent="-742950"/>
            <a:r>
              <a:rPr lang="en-GB" sz="3600" b="1" u="sng" dirty="0">
                <a:solidFill>
                  <a:srgbClr val="C00000"/>
                </a:solidFill>
                <a:effectLst/>
              </a:rPr>
              <a:t>affective</a:t>
            </a:r>
            <a:r>
              <a:rPr lang="en-GB" sz="3600" b="1" dirty="0">
                <a:solidFill>
                  <a:srgbClr val="FFFF00"/>
                </a:solidFill>
                <a:effectLst/>
              </a:rPr>
              <a:t> </a:t>
            </a:r>
            <a:r>
              <a:rPr lang="en-GB" sz="3200" b="1" dirty="0">
                <a:solidFill>
                  <a:schemeClr val="tx1"/>
                </a:solidFill>
                <a:effectLst/>
              </a:rPr>
              <a:t>(value, emotional) representations associated with all of the above</a:t>
            </a:r>
          </a:p>
          <a:p>
            <a:pPr marL="1156950" lvl="1" indent="-742950"/>
            <a:r>
              <a:rPr lang="en-GB" sz="3600" b="1" u="sng" dirty="0">
                <a:solidFill>
                  <a:srgbClr val="8FB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perceptual</a:t>
            </a:r>
            <a:r>
              <a:rPr lang="en-GB" sz="3200" b="1" dirty="0">
                <a:solidFill>
                  <a:schemeClr val="tx1"/>
                </a:solidFill>
                <a:effectLst/>
              </a:rPr>
              <a:t> representations (sights, sounds, tastes, smell, feel etc.)</a:t>
            </a:r>
          </a:p>
          <a:p>
            <a:pPr marL="1156950" lvl="1" indent="-742950"/>
            <a:r>
              <a:rPr lang="en-GB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Syntactic</a:t>
            </a:r>
            <a:r>
              <a:rPr lang="en-GB" sz="3200" b="1" dirty="0">
                <a:solidFill>
                  <a:schemeClr val="tx1"/>
                </a:solidFill>
                <a:effectLst/>
              </a:rPr>
              <a:t> and </a:t>
            </a:r>
            <a:r>
              <a:rPr lang="en-GB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phonological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>
                <a:solidFill>
                  <a:schemeClr val="tx1"/>
                </a:solidFill>
                <a:effectLst/>
              </a:rPr>
              <a:t>representations. </a:t>
            </a:r>
            <a:endParaRPr lang="en-GB" sz="4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25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F96E3-AD77-EF7D-E7EF-43FC8F9E97DC}"/>
              </a:ext>
            </a:extLst>
          </p:cNvPr>
          <p:cNvSpPr txBox="1">
            <a:spLocks/>
          </p:cNvSpPr>
          <p:nvPr/>
        </p:nvSpPr>
        <p:spPr>
          <a:xfrm>
            <a:off x="398231" y="343113"/>
            <a:ext cx="6685101" cy="3493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779850" indent="-742950">
              <a:buFont typeface="+mj-lt"/>
              <a:buAutoNum type="arabicPeriod"/>
            </a:pPr>
            <a:r>
              <a:rPr lang="en-GB" sz="3600" dirty="0">
                <a:solidFill>
                  <a:schemeClr val="tx1"/>
                </a:solidFill>
                <a:effectLst/>
              </a:rPr>
              <a:t>For the child currently experiencing the home environment, the combined effect will be:</a:t>
            </a:r>
          </a:p>
          <a:p>
            <a:pPr marL="779850" indent="-742950">
              <a:buFont typeface="+mj-lt"/>
              <a:buAutoNum type="arabicPeriod"/>
            </a:pPr>
            <a:r>
              <a:rPr lang="en-GB" sz="3600" dirty="0">
                <a:solidFill>
                  <a:schemeClr val="tx1"/>
                </a:solidFill>
                <a:effectLst/>
              </a:rPr>
              <a:t> </a:t>
            </a:r>
            <a:r>
              <a:rPr lang="en-GB" sz="3600" b="1" dirty="0">
                <a:solidFill>
                  <a:srgbClr val="FFFF00"/>
                </a:solidFill>
                <a:effectLst/>
              </a:rPr>
              <a:t>raised activation levels </a:t>
            </a:r>
            <a:r>
              <a:rPr lang="en-GB" sz="3600" dirty="0">
                <a:solidFill>
                  <a:schemeClr val="tx1"/>
                </a:solidFill>
                <a:effectLst/>
              </a:rPr>
              <a:t>in all representations associated with that regular experience…</a:t>
            </a:r>
          </a:p>
          <a:p>
            <a:pPr marL="779850" indent="-742950">
              <a:buFont typeface="+mj-lt"/>
              <a:buAutoNum type="arabicPeriod"/>
            </a:pPr>
            <a:r>
              <a:rPr lang="en-GB" sz="3600" dirty="0">
                <a:solidFill>
                  <a:schemeClr val="tx1"/>
                </a:solidFill>
                <a:effectLst/>
              </a:rPr>
              <a:t>including any associated linguistic representations</a:t>
            </a:r>
            <a:endParaRPr lang="en-GB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96118-558A-45DC-EC7E-B3F02DE1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24838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92D050"/>
                </a:solidFill>
              </a:rPr>
              <a:t>											SCHEMA EXAMPLES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5" name="Picture 4" descr="A family sitting at a table looking at a piece of paper">
            <a:extLst>
              <a:ext uri="{FF2B5EF4-FFF2-40B4-BE49-F238E27FC236}">
                <a16:creationId xmlns:a16="http://schemas.microsoft.com/office/drawing/2014/main" id="{D4651D66-571B-443D-1605-4DA3C2EE6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3332" y="2090054"/>
            <a:ext cx="4987857" cy="33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9DB958E-98DC-C003-DD8A-56B4FAC90F17}"/>
              </a:ext>
            </a:extLst>
          </p:cNvPr>
          <p:cNvSpPr txBox="1"/>
          <p:nvPr/>
        </p:nvSpPr>
        <p:spPr>
          <a:xfrm>
            <a:off x="7379845" y="1486749"/>
            <a:ext cx="2626609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AFFECTIVE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</a:p>
          <a:p>
            <a:pPr algn="ctr"/>
            <a:endParaRPr lang="en-GB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(emotional associations,  negative and positive associations)</a:t>
            </a:r>
            <a:endParaRPr lang="fr-FR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AC1EE8-03D4-10E2-6264-C22427988934}"/>
              </a:ext>
            </a:extLst>
          </p:cNvPr>
          <p:cNvCxnSpPr>
            <a:cxnSpLocks/>
          </p:cNvCxnSpPr>
          <p:nvPr/>
        </p:nvCxnSpPr>
        <p:spPr>
          <a:xfrm flipV="1">
            <a:off x="2352675" y="3006992"/>
            <a:ext cx="4048125" cy="200315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E59A90-288F-7A05-E2A7-8497638B6EC0}"/>
              </a:ext>
            </a:extLst>
          </p:cNvPr>
          <p:cNvCxnSpPr>
            <a:cxnSpLocks/>
          </p:cNvCxnSpPr>
          <p:nvPr/>
        </p:nvCxnSpPr>
        <p:spPr>
          <a:xfrm>
            <a:off x="2413897" y="1785085"/>
            <a:ext cx="4155107" cy="108777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C87321-7D04-A9A6-271A-B83FA6395347}"/>
              </a:ext>
            </a:extLst>
          </p:cNvPr>
          <p:cNvCxnSpPr>
            <a:cxnSpLocks/>
          </p:cNvCxnSpPr>
          <p:nvPr/>
        </p:nvCxnSpPr>
        <p:spPr>
          <a:xfrm flipH="1">
            <a:off x="6597610" y="972151"/>
            <a:ext cx="378627" cy="203484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AAF08C-90E9-7D57-DB33-7F224EFB2546}"/>
              </a:ext>
            </a:extLst>
          </p:cNvPr>
          <p:cNvCxnSpPr>
            <a:cxnSpLocks/>
          </p:cNvCxnSpPr>
          <p:nvPr/>
        </p:nvCxnSpPr>
        <p:spPr>
          <a:xfrm flipH="1">
            <a:off x="6096000" y="3006992"/>
            <a:ext cx="532383" cy="264303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EED756-8BE2-343D-9CD2-D0C88D9C6065}"/>
              </a:ext>
            </a:extLst>
          </p:cNvPr>
          <p:cNvCxnSpPr>
            <a:cxnSpLocks/>
          </p:cNvCxnSpPr>
          <p:nvPr/>
        </p:nvCxnSpPr>
        <p:spPr>
          <a:xfrm>
            <a:off x="6762750" y="3006992"/>
            <a:ext cx="800100" cy="103160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B2A0F-A9EE-231A-6B3C-D88533760389}"/>
              </a:ext>
            </a:extLst>
          </p:cNvPr>
          <p:cNvCxnSpPr>
            <a:cxnSpLocks/>
          </p:cNvCxnSpPr>
          <p:nvPr/>
        </p:nvCxnSpPr>
        <p:spPr>
          <a:xfrm flipH="1">
            <a:off x="3520796" y="2883418"/>
            <a:ext cx="2880004" cy="44692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0FA90FF-E223-3B4F-5D69-837AD9349D79}"/>
              </a:ext>
            </a:extLst>
          </p:cNvPr>
          <p:cNvSpPr/>
          <p:nvPr/>
        </p:nvSpPr>
        <p:spPr>
          <a:xfrm>
            <a:off x="7556167" y="3892791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OL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FC330D-395D-2120-1F8A-169A750232B2}"/>
              </a:ext>
            </a:extLst>
          </p:cNvPr>
          <p:cNvSpPr/>
          <p:nvPr/>
        </p:nvSpPr>
        <p:spPr>
          <a:xfrm>
            <a:off x="4712197" y="1617349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endParaRPr lang="fr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B84FF9-80CD-364B-C01B-4F40C47F9E45}"/>
              </a:ext>
            </a:extLst>
          </p:cNvPr>
          <p:cNvSpPr/>
          <p:nvPr/>
        </p:nvSpPr>
        <p:spPr>
          <a:xfrm>
            <a:off x="4876066" y="4462780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endParaRPr lang="fr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82D7C2-2CFA-3D24-35B0-F2E74A06B945}"/>
              </a:ext>
            </a:extLst>
          </p:cNvPr>
          <p:cNvSpPr/>
          <p:nvPr/>
        </p:nvSpPr>
        <p:spPr>
          <a:xfrm>
            <a:off x="6453380" y="2571204"/>
            <a:ext cx="462226" cy="4759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fr-F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23FBF5-8B8C-EDC6-BBF1-84444D16B8EE}"/>
              </a:ext>
            </a:extLst>
          </p:cNvPr>
          <p:cNvSpPr/>
          <p:nvPr/>
        </p:nvSpPr>
        <p:spPr>
          <a:xfrm>
            <a:off x="6442956" y="371841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0B428D-81DE-0E34-14E5-491D38002BAB}"/>
              </a:ext>
            </a:extLst>
          </p:cNvPr>
          <p:cNvSpPr/>
          <p:nvPr/>
        </p:nvSpPr>
        <p:spPr>
          <a:xfrm>
            <a:off x="5960348" y="5546569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VI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D7B0E6-FC23-823D-770A-D735DDDA556C}"/>
              </a:ext>
            </a:extLst>
          </p:cNvPr>
          <p:cNvSpPr/>
          <p:nvPr/>
        </p:nvSpPr>
        <p:spPr>
          <a:xfrm>
            <a:off x="6864817" y="638213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GU</a:t>
            </a:r>
            <a:endParaRPr lang="fr-FR" sz="8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FDB4E5-2161-72D0-EB57-136BFE8C297E}"/>
              </a:ext>
            </a:extLst>
          </p:cNvPr>
          <p:cNvCxnSpPr>
            <a:cxnSpLocks/>
          </p:cNvCxnSpPr>
          <p:nvPr/>
        </p:nvCxnSpPr>
        <p:spPr>
          <a:xfrm flipV="1">
            <a:off x="2447925" y="3330341"/>
            <a:ext cx="819150" cy="149883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FE837A-51A7-BBB4-A9B5-783824CFE5C5}"/>
              </a:ext>
            </a:extLst>
          </p:cNvPr>
          <p:cNvCxnSpPr>
            <a:cxnSpLocks/>
          </p:cNvCxnSpPr>
          <p:nvPr/>
        </p:nvCxnSpPr>
        <p:spPr>
          <a:xfrm>
            <a:off x="2519730" y="1866900"/>
            <a:ext cx="633045" cy="124432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727451C-764B-7C42-1856-1F44EDD9FCAE}"/>
              </a:ext>
            </a:extLst>
          </p:cNvPr>
          <p:cNvSpPr/>
          <p:nvPr/>
        </p:nvSpPr>
        <p:spPr>
          <a:xfrm>
            <a:off x="3105479" y="3015492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fr-F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69DD18-9A17-7142-E8BA-FAB6CFCF389A}"/>
              </a:ext>
            </a:extLst>
          </p:cNvPr>
          <p:cNvSpPr/>
          <p:nvPr/>
        </p:nvSpPr>
        <p:spPr>
          <a:xfrm>
            <a:off x="3270926" y="1876633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fr-F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38DA99-DB9D-9A07-AC7D-44800917B900}"/>
              </a:ext>
            </a:extLst>
          </p:cNvPr>
          <p:cNvSpPr/>
          <p:nvPr/>
        </p:nvSpPr>
        <p:spPr>
          <a:xfrm>
            <a:off x="2100450" y="1391000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SO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6F14DF-D769-FDD1-6D6D-0B2E1AB69E60}"/>
              </a:ext>
            </a:extLst>
          </p:cNvPr>
          <p:cNvSpPr/>
          <p:nvPr/>
        </p:nvSpPr>
        <p:spPr>
          <a:xfrm>
            <a:off x="2038511" y="4700730"/>
            <a:ext cx="462226" cy="54275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AU</a:t>
            </a:r>
            <a:endParaRPr lang="fr-FR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9DB958E-98DC-C003-DD8A-56B4FAC90F17}"/>
              </a:ext>
            </a:extLst>
          </p:cNvPr>
          <p:cNvSpPr txBox="1"/>
          <p:nvPr/>
        </p:nvSpPr>
        <p:spPr>
          <a:xfrm>
            <a:off x="345023" y="2479036"/>
            <a:ext cx="2448446" cy="14773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</a:p>
          <a:p>
            <a:pPr algn="ctr"/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(Meaning associations)</a:t>
            </a:r>
            <a:endParaRPr lang="fr-F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AC1EE8-03D4-10E2-6264-C22427988934}"/>
              </a:ext>
            </a:extLst>
          </p:cNvPr>
          <p:cNvCxnSpPr>
            <a:cxnSpLocks/>
          </p:cNvCxnSpPr>
          <p:nvPr/>
        </p:nvCxnSpPr>
        <p:spPr>
          <a:xfrm flipV="1">
            <a:off x="2447925" y="3330341"/>
            <a:ext cx="819150" cy="149883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E59A90-288F-7A05-E2A7-8497638B6EC0}"/>
              </a:ext>
            </a:extLst>
          </p:cNvPr>
          <p:cNvCxnSpPr>
            <a:cxnSpLocks/>
          </p:cNvCxnSpPr>
          <p:nvPr/>
        </p:nvCxnSpPr>
        <p:spPr>
          <a:xfrm flipH="1">
            <a:off x="3400425" y="1035568"/>
            <a:ext cx="3637303" cy="222232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B2A0F-A9EE-231A-6B3C-D88533760389}"/>
              </a:ext>
            </a:extLst>
          </p:cNvPr>
          <p:cNvCxnSpPr>
            <a:cxnSpLocks/>
          </p:cNvCxnSpPr>
          <p:nvPr/>
        </p:nvCxnSpPr>
        <p:spPr>
          <a:xfrm flipH="1">
            <a:off x="3520796" y="2892109"/>
            <a:ext cx="2909976" cy="43823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5D652D-1CE1-5C5F-3C4E-3A8F4D7F4832}"/>
              </a:ext>
            </a:extLst>
          </p:cNvPr>
          <p:cNvCxnSpPr>
            <a:cxnSpLocks/>
          </p:cNvCxnSpPr>
          <p:nvPr/>
        </p:nvCxnSpPr>
        <p:spPr>
          <a:xfrm>
            <a:off x="2519730" y="1866900"/>
            <a:ext cx="633045" cy="124432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946374-9A18-D790-4ADC-7249A3B25B9C}"/>
              </a:ext>
            </a:extLst>
          </p:cNvPr>
          <p:cNvSpPr/>
          <p:nvPr/>
        </p:nvSpPr>
        <p:spPr>
          <a:xfrm>
            <a:off x="7556167" y="3892791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OL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F3DE45-5ABB-7448-1CE8-E57FA5649806}"/>
              </a:ext>
            </a:extLst>
          </p:cNvPr>
          <p:cNvSpPr/>
          <p:nvPr/>
        </p:nvSpPr>
        <p:spPr>
          <a:xfrm>
            <a:off x="4712197" y="1617349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endParaRPr lang="fr-F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D85DB8-C862-8ED1-3587-BCBCF3E3794A}"/>
              </a:ext>
            </a:extLst>
          </p:cNvPr>
          <p:cNvSpPr/>
          <p:nvPr/>
        </p:nvSpPr>
        <p:spPr>
          <a:xfrm>
            <a:off x="4876066" y="4462780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B646D6-8333-6107-2463-A2AE94D964F4}"/>
              </a:ext>
            </a:extLst>
          </p:cNvPr>
          <p:cNvSpPr/>
          <p:nvPr/>
        </p:nvSpPr>
        <p:spPr>
          <a:xfrm>
            <a:off x="6453380" y="257120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fr-F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9D694C-4770-DFB9-DAC4-66D09D1A3D95}"/>
              </a:ext>
            </a:extLst>
          </p:cNvPr>
          <p:cNvSpPr/>
          <p:nvPr/>
        </p:nvSpPr>
        <p:spPr>
          <a:xfrm>
            <a:off x="3270926" y="1876633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fr-F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611DC-E80E-ADC9-C07F-E6A03A3D250C}"/>
              </a:ext>
            </a:extLst>
          </p:cNvPr>
          <p:cNvSpPr/>
          <p:nvPr/>
        </p:nvSpPr>
        <p:spPr>
          <a:xfrm>
            <a:off x="6442956" y="371841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  <a:endParaRPr lang="fr-F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8B5753-C5C6-5034-BE55-E60EEB08A04A}"/>
              </a:ext>
            </a:extLst>
          </p:cNvPr>
          <p:cNvSpPr/>
          <p:nvPr/>
        </p:nvSpPr>
        <p:spPr>
          <a:xfrm>
            <a:off x="5960348" y="5546569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VI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6EA0F4-62E2-1DE1-CA83-378ACEDF09F4}"/>
              </a:ext>
            </a:extLst>
          </p:cNvPr>
          <p:cNvSpPr/>
          <p:nvPr/>
        </p:nvSpPr>
        <p:spPr>
          <a:xfrm>
            <a:off x="2100450" y="1391000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SO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70CC0E-0D11-42B6-1A6A-B51E4BACD238}"/>
              </a:ext>
            </a:extLst>
          </p:cNvPr>
          <p:cNvSpPr/>
          <p:nvPr/>
        </p:nvSpPr>
        <p:spPr>
          <a:xfrm>
            <a:off x="2038511" y="4700730"/>
            <a:ext cx="462226" cy="54275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AU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C58531-1F5A-2A24-B8D9-A43DD9E3916D}"/>
              </a:ext>
            </a:extLst>
          </p:cNvPr>
          <p:cNvSpPr/>
          <p:nvPr/>
        </p:nvSpPr>
        <p:spPr>
          <a:xfrm>
            <a:off x="6864817" y="638213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GU</a:t>
            </a:r>
            <a:endParaRPr lang="fr-FR" sz="8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AAF08C-90E9-7D57-DB33-7F224EFB2546}"/>
              </a:ext>
            </a:extLst>
          </p:cNvPr>
          <p:cNvCxnSpPr>
            <a:cxnSpLocks/>
          </p:cNvCxnSpPr>
          <p:nvPr/>
        </p:nvCxnSpPr>
        <p:spPr>
          <a:xfrm>
            <a:off x="3528822" y="3429000"/>
            <a:ext cx="2567178" cy="222102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EED756-8BE2-343D-9CD2-D0C88D9C6065}"/>
              </a:ext>
            </a:extLst>
          </p:cNvPr>
          <p:cNvCxnSpPr>
            <a:cxnSpLocks/>
          </p:cNvCxnSpPr>
          <p:nvPr/>
        </p:nvCxnSpPr>
        <p:spPr>
          <a:xfrm>
            <a:off x="3459305" y="3330341"/>
            <a:ext cx="4027345" cy="72782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F55582D-269B-A7B6-CAFA-485206905C4F}"/>
              </a:ext>
            </a:extLst>
          </p:cNvPr>
          <p:cNvSpPr/>
          <p:nvPr/>
        </p:nvSpPr>
        <p:spPr>
          <a:xfrm>
            <a:off x="3105479" y="3015492"/>
            <a:ext cx="462226" cy="4759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3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E59A90-288F-7A05-E2A7-8497638B6EC0}"/>
              </a:ext>
            </a:extLst>
          </p:cNvPr>
          <p:cNvCxnSpPr>
            <a:cxnSpLocks/>
          </p:cNvCxnSpPr>
          <p:nvPr/>
        </p:nvCxnSpPr>
        <p:spPr>
          <a:xfrm flipH="1">
            <a:off x="3400425" y="2019300"/>
            <a:ext cx="1447800" cy="123859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AAF08C-90E9-7D57-DB33-7F224EFB2546}"/>
              </a:ext>
            </a:extLst>
          </p:cNvPr>
          <p:cNvCxnSpPr>
            <a:cxnSpLocks/>
          </p:cNvCxnSpPr>
          <p:nvPr/>
        </p:nvCxnSpPr>
        <p:spPr>
          <a:xfrm>
            <a:off x="5210175" y="4829175"/>
            <a:ext cx="885825" cy="82085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B2A0F-A9EE-231A-6B3C-D88533760389}"/>
              </a:ext>
            </a:extLst>
          </p:cNvPr>
          <p:cNvCxnSpPr>
            <a:cxnSpLocks/>
          </p:cNvCxnSpPr>
          <p:nvPr/>
        </p:nvCxnSpPr>
        <p:spPr>
          <a:xfrm flipH="1" flipV="1">
            <a:off x="4981575" y="2124075"/>
            <a:ext cx="125604" cy="224461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B87AD1-C6BE-9E2F-23DF-D41414245755}"/>
              </a:ext>
            </a:extLst>
          </p:cNvPr>
          <p:cNvCxnSpPr>
            <a:cxnSpLocks/>
          </p:cNvCxnSpPr>
          <p:nvPr/>
        </p:nvCxnSpPr>
        <p:spPr>
          <a:xfrm flipV="1">
            <a:off x="2573480" y="4829175"/>
            <a:ext cx="2274745" cy="2483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A606719-9B12-6A64-3F9A-A8025CDF9EEE}"/>
              </a:ext>
            </a:extLst>
          </p:cNvPr>
          <p:cNvSpPr/>
          <p:nvPr/>
        </p:nvSpPr>
        <p:spPr>
          <a:xfrm>
            <a:off x="7556167" y="3892791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OL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A8BF8A-21EF-C076-2AF0-33BA32390A50}"/>
              </a:ext>
            </a:extLst>
          </p:cNvPr>
          <p:cNvSpPr/>
          <p:nvPr/>
        </p:nvSpPr>
        <p:spPr>
          <a:xfrm>
            <a:off x="4712197" y="1617349"/>
            <a:ext cx="462226" cy="4759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endParaRPr lang="fr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F0A2BC-B398-6E7B-AD0A-F722AB4C3516}"/>
              </a:ext>
            </a:extLst>
          </p:cNvPr>
          <p:cNvSpPr/>
          <p:nvPr/>
        </p:nvSpPr>
        <p:spPr>
          <a:xfrm>
            <a:off x="4876066" y="4462780"/>
            <a:ext cx="462226" cy="4759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endParaRPr lang="fr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07D0E6-3701-2762-B1E4-DAA6E5577E9B}"/>
              </a:ext>
            </a:extLst>
          </p:cNvPr>
          <p:cNvSpPr/>
          <p:nvPr/>
        </p:nvSpPr>
        <p:spPr>
          <a:xfrm>
            <a:off x="6453380" y="257120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fr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D47BD9-0018-2E9C-0CDF-89F3D422BC27}"/>
              </a:ext>
            </a:extLst>
          </p:cNvPr>
          <p:cNvSpPr/>
          <p:nvPr/>
        </p:nvSpPr>
        <p:spPr>
          <a:xfrm>
            <a:off x="6442956" y="371841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  <a:endParaRPr lang="fr-F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4F0C13-9563-1C59-9759-152316C25122}"/>
              </a:ext>
            </a:extLst>
          </p:cNvPr>
          <p:cNvSpPr/>
          <p:nvPr/>
        </p:nvSpPr>
        <p:spPr>
          <a:xfrm>
            <a:off x="5960348" y="5546569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VI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590050-11C8-EE2C-4974-BEEB209E16F9}"/>
              </a:ext>
            </a:extLst>
          </p:cNvPr>
          <p:cNvSpPr/>
          <p:nvPr/>
        </p:nvSpPr>
        <p:spPr>
          <a:xfrm>
            <a:off x="6864817" y="638213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GU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9E0E55-4B70-5272-06F1-E50DD0A48B0B}"/>
              </a:ext>
            </a:extLst>
          </p:cNvPr>
          <p:cNvSpPr/>
          <p:nvPr/>
        </p:nvSpPr>
        <p:spPr>
          <a:xfrm>
            <a:off x="3105479" y="3015492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fr-F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582E76-C75A-4B11-F4F4-0E7A7DA8ACAC}"/>
              </a:ext>
            </a:extLst>
          </p:cNvPr>
          <p:cNvSpPr/>
          <p:nvPr/>
        </p:nvSpPr>
        <p:spPr>
          <a:xfrm>
            <a:off x="3270926" y="1876633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fr-F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01ADA7-F573-3880-E83B-A93B2044E696}"/>
              </a:ext>
            </a:extLst>
          </p:cNvPr>
          <p:cNvSpPr/>
          <p:nvPr/>
        </p:nvSpPr>
        <p:spPr>
          <a:xfrm>
            <a:off x="2100450" y="1391000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SO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FD8750-964F-B375-6483-D619407768BE}"/>
              </a:ext>
            </a:extLst>
          </p:cNvPr>
          <p:cNvSpPr/>
          <p:nvPr/>
        </p:nvSpPr>
        <p:spPr>
          <a:xfrm>
            <a:off x="2038511" y="4700730"/>
            <a:ext cx="462226" cy="54275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AU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DB958E-98DC-C003-DD8A-56B4FAC90F17}"/>
              </a:ext>
            </a:extLst>
          </p:cNvPr>
          <p:cNvSpPr txBox="1"/>
          <p:nvPr/>
        </p:nvSpPr>
        <p:spPr>
          <a:xfrm>
            <a:off x="5216693" y="2060993"/>
            <a:ext cx="2743200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 Language &amp; Community Languages coactivated</a:t>
            </a:r>
          </a:p>
          <a:p>
            <a:pPr algn="ctr"/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Syntactic and phonological associations</a:t>
            </a:r>
            <a:endParaRPr lang="fr-F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83625-38F5-84F2-CC5E-19E3ECEB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BB18EB-0F08-4D52-B1C1-2BBAC704D682}" type="datetime1">
              <a:rPr lang="fr-FR" smtClean="0"/>
              <a:t>30/10/2024</a:t>
            </a:fld>
            <a:endParaRPr lang="en-US" dirty="0"/>
          </a:p>
        </p:txBody>
      </p:sp>
      <p:pic>
        <p:nvPicPr>
          <p:cNvPr id="4" name="Picture 3" descr="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123E343-9B87-9BAD-86BA-585E0742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43585"/>
            <a:ext cx="12192000" cy="6858000"/>
          </a:xfrm>
          <a:prstGeom prst="rect">
            <a:avLst/>
          </a:prstGeom>
          <a:solidFill>
            <a:srgbClr val="0B4D29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DB958E-98DC-C003-DD8A-56B4FAC90F17}"/>
              </a:ext>
            </a:extLst>
          </p:cNvPr>
          <p:cNvSpPr txBox="1"/>
          <p:nvPr/>
        </p:nvSpPr>
        <p:spPr>
          <a:xfrm>
            <a:off x="8124491" y="4465089"/>
            <a:ext cx="4153234" cy="236988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CONCEPTUAL  AFFECTIVE,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LINGUISTIC 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SCHEMA’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AC1EE8-03D4-10E2-6264-C22427988934}"/>
              </a:ext>
            </a:extLst>
          </p:cNvPr>
          <p:cNvCxnSpPr>
            <a:cxnSpLocks/>
          </p:cNvCxnSpPr>
          <p:nvPr/>
        </p:nvCxnSpPr>
        <p:spPr>
          <a:xfrm flipV="1">
            <a:off x="2447925" y="3330341"/>
            <a:ext cx="819150" cy="1498834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E59A90-288F-7A05-E2A7-8497638B6EC0}"/>
              </a:ext>
            </a:extLst>
          </p:cNvPr>
          <p:cNvCxnSpPr>
            <a:cxnSpLocks/>
          </p:cNvCxnSpPr>
          <p:nvPr/>
        </p:nvCxnSpPr>
        <p:spPr>
          <a:xfrm flipH="1">
            <a:off x="3400425" y="1035568"/>
            <a:ext cx="3637303" cy="2222323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C87321-7D04-A9A6-271A-B83FA6395347}"/>
              </a:ext>
            </a:extLst>
          </p:cNvPr>
          <p:cNvCxnSpPr>
            <a:cxnSpLocks/>
          </p:cNvCxnSpPr>
          <p:nvPr/>
        </p:nvCxnSpPr>
        <p:spPr>
          <a:xfrm flipH="1">
            <a:off x="6718434" y="1035568"/>
            <a:ext cx="319294" cy="1478518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AAF08C-90E9-7D57-DB33-7F224EFB2546}"/>
              </a:ext>
            </a:extLst>
          </p:cNvPr>
          <p:cNvCxnSpPr>
            <a:cxnSpLocks/>
          </p:cNvCxnSpPr>
          <p:nvPr/>
        </p:nvCxnSpPr>
        <p:spPr>
          <a:xfrm>
            <a:off x="3528822" y="3429000"/>
            <a:ext cx="2567178" cy="2221029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EED756-8BE2-343D-9CD2-D0C88D9C6065}"/>
              </a:ext>
            </a:extLst>
          </p:cNvPr>
          <p:cNvCxnSpPr>
            <a:cxnSpLocks/>
          </p:cNvCxnSpPr>
          <p:nvPr/>
        </p:nvCxnSpPr>
        <p:spPr>
          <a:xfrm>
            <a:off x="3459305" y="3330341"/>
            <a:ext cx="4027345" cy="727826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B2A0F-A9EE-231A-6B3C-D88533760389}"/>
              </a:ext>
            </a:extLst>
          </p:cNvPr>
          <p:cNvCxnSpPr>
            <a:cxnSpLocks/>
          </p:cNvCxnSpPr>
          <p:nvPr/>
        </p:nvCxnSpPr>
        <p:spPr>
          <a:xfrm flipH="1">
            <a:off x="3520796" y="2892109"/>
            <a:ext cx="2909976" cy="438232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5D652D-1CE1-5C5F-3C4E-3A8F4D7F4832}"/>
              </a:ext>
            </a:extLst>
          </p:cNvPr>
          <p:cNvCxnSpPr>
            <a:cxnSpLocks/>
          </p:cNvCxnSpPr>
          <p:nvPr/>
        </p:nvCxnSpPr>
        <p:spPr>
          <a:xfrm>
            <a:off x="2519730" y="1866900"/>
            <a:ext cx="633045" cy="1244325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7D7353-6902-7615-6494-D5036524F76D}"/>
              </a:ext>
            </a:extLst>
          </p:cNvPr>
          <p:cNvCxnSpPr>
            <a:cxnSpLocks/>
          </p:cNvCxnSpPr>
          <p:nvPr/>
        </p:nvCxnSpPr>
        <p:spPr>
          <a:xfrm flipV="1">
            <a:off x="2352675" y="3006992"/>
            <a:ext cx="4048125" cy="2003158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31B2F-AE0C-D26E-1EF4-6664E9443AB6}"/>
              </a:ext>
            </a:extLst>
          </p:cNvPr>
          <p:cNvCxnSpPr>
            <a:cxnSpLocks/>
          </p:cNvCxnSpPr>
          <p:nvPr/>
        </p:nvCxnSpPr>
        <p:spPr>
          <a:xfrm>
            <a:off x="2413897" y="1785085"/>
            <a:ext cx="4155107" cy="1087774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31CA6A-284E-13D0-954F-8CB3959104DE}"/>
              </a:ext>
            </a:extLst>
          </p:cNvPr>
          <p:cNvCxnSpPr>
            <a:cxnSpLocks/>
          </p:cNvCxnSpPr>
          <p:nvPr/>
        </p:nvCxnSpPr>
        <p:spPr>
          <a:xfrm flipH="1">
            <a:off x="6597610" y="972151"/>
            <a:ext cx="378627" cy="203484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CAC33F-ED1C-566A-1A99-39E488136685}"/>
              </a:ext>
            </a:extLst>
          </p:cNvPr>
          <p:cNvCxnSpPr>
            <a:cxnSpLocks/>
          </p:cNvCxnSpPr>
          <p:nvPr/>
        </p:nvCxnSpPr>
        <p:spPr>
          <a:xfrm flipH="1">
            <a:off x="6096000" y="3006992"/>
            <a:ext cx="532383" cy="2643037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A9731B-0B29-38E0-CE36-0DABFBB3FCB1}"/>
              </a:ext>
            </a:extLst>
          </p:cNvPr>
          <p:cNvCxnSpPr>
            <a:cxnSpLocks/>
          </p:cNvCxnSpPr>
          <p:nvPr/>
        </p:nvCxnSpPr>
        <p:spPr>
          <a:xfrm>
            <a:off x="6762750" y="3006992"/>
            <a:ext cx="800100" cy="1031608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FD29-398E-98BE-776D-F5CE21A84F10}"/>
              </a:ext>
            </a:extLst>
          </p:cNvPr>
          <p:cNvCxnSpPr>
            <a:cxnSpLocks/>
          </p:cNvCxnSpPr>
          <p:nvPr/>
        </p:nvCxnSpPr>
        <p:spPr>
          <a:xfrm flipH="1">
            <a:off x="3520796" y="2883418"/>
            <a:ext cx="2880004" cy="446923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6F234F-DC99-CD50-188D-CB65600724D7}"/>
              </a:ext>
            </a:extLst>
          </p:cNvPr>
          <p:cNvCxnSpPr>
            <a:cxnSpLocks/>
          </p:cNvCxnSpPr>
          <p:nvPr/>
        </p:nvCxnSpPr>
        <p:spPr>
          <a:xfrm flipH="1">
            <a:off x="3533775" y="1925404"/>
            <a:ext cx="1447800" cy="123859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117061-F6CD-2904-EF9A-4F39ED623E27}"/>
              </a:ext>
            </a:extLst>
          </p:cNvPr>
          <p:cNvCxnSpPr>
            <a:cxnSpLocks/>
          </p:cNvCxnSpPr>
          <p:nvPr/>
        </p:nvCxnSpPr>
        <p:spPr>
          <a:xfrm>
            <a:off x="5210175" y="4829175"/>
            <a:ext cx="885825" cy="820854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92BF89-1E4F-48C9-09FD-259B934D60D5}"/>
              </a:ext>
            </a:extLst>
          </p:cNvPr>
          <p:cNvCxnSpPr>
            <a:cxnSpLocks/>
          </p:cNvCxnSpPr>
          <p:nvPr/>
        </p:nvCxnSpPr>
        <p:spPr>
          <a:xfrm flipV="1">
            <a:off x="4981575" y="2124075"/>
            <a:ext cx="0" cy="230505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30BECD-A2C7-18C8-8566-9823658B9564}"/>
              </a:ext>
            </a:extLst>
          </p:cNvPr>
          <p:cNvCxnSpPr>
            <a:cxnSpLocks/>
          </p:cNvCxnSpPr>
          <p:nvPr/>
        </p:nvCxnSpPr>
        <p:spPr>
          <a:xfrm flipV="1">
            <a:off x="2413897" y="4829175"/>
            <a:ext cx="2434328" cy="180975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732DC-821D-0426-8FE2-5E8130F81528}"/>
              </a:ext>
            </a:extLst>
          </p:cNvPr>
          <p:cNvSpPr/>
          <p:nvPr/>
        </p:nvSpPr>
        <p:spPr>
          <a:xfrm>
            <a:off x="9380306" y="174661"/>
            <a:ext cx="2352781" cy="212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8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AC1EE8-03D4-10E2-6264-C22427988934}"/>
              </a:ext>
            </a:extLst>
          </p:cNvPr>
          <p:cNvCxnSpPr>
            <a:cxnSpLocks/>
          </p:cNvCxnSpPr>
          <p:nvPr/>
        </p:nvCxnSpPr>
        <p:spPr>
          <a:xfrm flipV="1">
            <a:off x="2447925" y="3330341"/>
            <a:ext cx="819150" cy="149883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E59A90-288F-7A05-E2A7-8497638B6EC0}"/>
              </a:ext>
            </a:extLst>
          </p:cNvPr>
          <p:cNvCxnSpPr>
            <a:cxnSpLocks/>
          </p:cNvCxnSpPr>
          <p:nvPr/>
        </p:nvCxnSpPr>
        <p:spPr>
          <a:xfrm flipH="1">
            <a:off x="3400425" y="972151"/>
            <a:ext cx="3637303" cy="228574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C87321-7D04-A9A6-271A-B83FA6395347}"/>
              </a:ext>
            </a:extLst>
          </p:cNvPr>
          <p:cNvCxnSpPr>
            <a:cxnSpLocks/>
          </p:cNvCxnSpPr>
          <p:nvPr/>
        </p:nvCxnSpPr>
        <p:spPr>
          <a:xfrm flipH="1">
            <a:off x="6718434" y="1035568"/>
            <a:ext cx="319294" cy="147851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AAF08C-90E9-7D57-DB33-7F224EFB2546}"/>
              </a:ext>
            </a:extLst>
          </p:cNvPr>
          <p:cNvCxnSpPr>
            <a:cxnSpLocks/>
          </p:cNvCxnSpPr>
          <p:nvPr/>
        </p:nvCxnSpPr>
        <p:spPr>
          <a:xfrm>
            <a:off x="3528822" y="3429000"/>
            <a:ext cx="2567178" cy="222102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EED756-8BE2-343D-9CD2-D0C88D9C6065}"/>
              </a:ext>
            </a:extLst>
          </p:cNvPr>
          <p:cNvCxnSpPr>
            <a:cxnSpLocks/>
          </p:cNvCxnSpPr>
          <p:nvPr/>
        </p:nvCxnSpPr>
        <p:spPr>
          <a:xfrm>
            <a:off x="3459305" y="3330341"/>
            <a:ext cx="4027345" cy="72782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B2A0F-A9EE-231A-6B3C-D88533760389}"/>
              </a:ext>
            </a:extLst>
          </p:cNvPr>
          <p:cNvCxnSpPr>
            <a:cxnSpLocks/>
          </p:cNvCxnSpPr>
          <p:nvPr/>
        </p:nvCxnSpPr>
        <p:spPr>
          <a:xfrm flipH="1">
            <a:off x="3520796" y="2892109"/>
            <a:ext cx="2909976" cy="43823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5D652D-1CE1-5C5F-3C4E-3A8F4D7F4832}"/>
              </a:ext>
            </a:extLst>
          </p:cNvPr>
          <p:cNvCxnSpPr>
            <a:cxnSpLocks/>
          </p:cNvCxnSpPr>
          <p:nvPr/>
        </p:nvCxnSpPr>
        <p:spPr>
          <a:xfrm>
            <a:off x="2519730" y="1866900"/>
            <a:ext cx="633045" cy="124432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7D7353-6902-7615-6494-D5036524F76D}"/>
              </a:ext>
            </a:extLst>
          </p:cNvPr>
          <p:cNvCxnSpPr>
            <a:cxnSpLocks/>
          </p:cNvCxnSpPr>
          <p:nvPr/>
        </p:nvCxnSpPr>
        <p:spPr>
          <a:xfrm flipV="1">
            <a:off x="2352675" y="3006992"/>
            <a:ext cx="4048125" cy="200315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31B2F-AE0C-D26E-1EF4-6664E9443AB6}"/>
              </a:ext>
            </a:extLst>
          </p:cNvPr>
          <p:cNvCxnSpPr>
            <a:cxnSpLocks/>
          </p:cNvCxnSpPr>
          <p:nvPr/>
        </p:nvCxnSpPr>
        <p:spPr>
          <a:xfrm>
            <a:off x="2413897" y="1785085"/>
            <a:ext cx="4155107" cy="108777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31CA6A-284E-13D0-954F-8CB3959104DE}"/>
              </a:ext>
            </a:extLst>
          </p:cNvPr>
          <p:cNvCxnSpPr>
            <a:cxnSpLocks/>
          </p:cNvCxnSpPr>
          <p:nvPr/>
        </p:nvCxnSpPr>
        <p:spPr>
          <a:xfrm flipH="1">
            <a:off x="6597610" y="972151"/>
            <a:ext cx="378627" cy="203484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CAC33F-ED1C-566A-1A99-39E488136685}"/>
              </a:ext>
            </a:extLst>
          </p:cNvPr>
          <p:cNvCxnSpPr>
            <a:cxnSpLocks/>
          </p:cNvCxnSpPr>
          <p:nvPr/>
        </p:nvCxnSpPr>
        <p:spPr>
          <a:xfrm flipH="1">
            <a:off x="6096000" y="3006992"/>
            <a:ext cx="532383" cy="2643037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A9731B-0B29-38E0-CE36-0DABFBB3FCB1}"/>
              </a:ext>
            </a:extLst>
          </p:cNvPr>
          <p:cNvCxnSpPr>
            <a:cxnSpLocks/>
          </p:cNvCxnSpPr>
          <p:nvPr/>
        </p:nvCxnSpPr>
        <p:spPr>
          <a:xfrm>
            <a:off x="6762750" y="3006992"/>
            <a:ext cx="800100" cy="103160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FD29-398E-98BE-776D-F5CE21A84F10}"/>
              </a:ext>
            </a:extLst>
          </p:cNvPr>
          <p:cNvCxnSpPr>
            <a:cxnSpLocks/>
          </p:cNvCxnSpPr>
          <p:nvPr/>
        </p:nvCxnSpPr>
        <p:spPr>
          <a:xfrm flipH="1">
            <a:off x="3520796" y="2883418"/>
            <a:ext cx="2880004" cy="44692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6F234F-DC99-CD50-188D-CB65600724D7}"/>
              </a:ext>
            </a:extLst>
          </p:cNvPr>
          <p:cNvCxnSpPr>
            <a:cxnSpLocks/>
          </p:cNvCxnSpPr>
          <p:nvPr/>
        </p:nvCxnSpPr>
        <p:spPr>
          <a:xfrm flipH="1">
            <a:off x="3400425" y="2028825"/>
            <a:ext cx="1581150" cy="122906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117061-F6CD-2904-EF9A-4F39ED623E27}"/>
              </a:ext>
            </a:extLst>
          </p:cNvPr>
          <p:cNvCxnSpPr>
            <a:cxnSpLocks/>
          </p:cNvCxnSpPr>
          <p:nvPr/>
        </p:nvCxnSpPr>
        <p:spPr>
          <a:xfrm>
            <a:off x="5210175" y="4829175"/>
            <a:ext cx="885825" cy="82085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92BF89-1E4F-48C9-09FD-259B934D60D5}"/>
              </a:ext>
            </a:extLst>
          </p:cNvPr>
          <p:cNvCxnSpPr>
            <a:cxnSpLocks/>
          </p:cNvCxnSpPr>
          <p:nvPr/>
        </p:nvCxnSpPr>
        <p:spPr>
          <a:xfrm flipV="1">
            <a:off x="4981575" y="2028825"/>
            <a:ext cx="0" cy="24003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30BECD-A2C7-18C8-8566-9823658B9564}"/>
              </a:ext>
            </a:extLst>
          </p:cNvPr>
          <p:cNvCxnSpPr>
            <a:cxnSpLocks/>
          </p:cNvCxnSpPr>
          <p:nvPr/>
        </p:nvCxnSpPr>
        <p:spPr>
          <a:xfrm flipV="1">
            <a:off x="2413897" y="4829175"/>
            <a:ext cx="2434328" cy="18097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B4C4E7-3F51-78E6-1B85-EA4E7AD4506F}"/>
              </a:ext>
            </a:extLst>
          </p:cNvPr>
          <p:cNvCxnSpPr>
            <a:cxnSpLocks/>
          </p:cNvCxnSpPr>
          <p:nvPr/>
        </p:nvCxnSpPr>
        <p:spPr>
          <a:xfrm flipV="1">
            <a:off x="2447925" y="3330341"/>
            <a:ext cx="819150" cy="149883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2FF22A-3C7A-929C-E528-7EAB2DCB18BC}"/>
              </a:ext>
            </a:extLst>
          </p:cNvPr>
          <p:cNvCxnSpPr>
            <a:cxnSpLocks/>
          </p:cNvCxnSpPr>
          <p:nvPr/>
        </p:nvCxnSpPr>
        <p:spPr>
          <a:xfrm>
            <a:off x="2519730" y="1866900"/>
            <a:ext cx="633045" cy="124432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93B3AD3-C606-D9DD-447C-381603D49D50}"/>
              </a:ext>
            </a:extLst>
          </p:cNvPr>
          <p:cNvSpPr/>
          <p:nvPr/>
        </p:nvSpPr>
        <p:spPr>
          <a:xfrm>
            <a:off x="3105479" y="3015492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fr-F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2E39A9-CC12-433B-3E5C-DFAE2991DB53}"/>
              </a:ext>
            </a:extLst>
          </p:cNvPr>
          <p:cNvSpPr/>
          <p:nvPr/>
        </p:nvSpPr>
        <p:spPr>
          <a:xfrm>
            <a:off x="3270926" y="1876633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fr-F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385AF3-E5E4-2103-9AF1-D5E8F9B6F31A}"/>
              </a:ext>
            </a:extLst>
          </p:cNvPr>
          <p:cNvSpPr/>
          <p:nvPr/>
        </p:nvSpPr>
        <p:spPr>
          <a:xfrm>
            <a:off x="2100450" y="1391000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SO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A24330-2D90-8B35-93FB-1C5280A4E3BA}"/>
              </a:ext>
            </a:extLst>
          </p:cNvPr>
          <p:cNvSpPr/>
          <p:nvPr/>
        </p:nvSpPr>
        <p:spPr>
          <a:xfrm>
            <a:off x="2038511" y="4700730"/>
            <a:ext cx="462226" cy="54275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AU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89E03B-5CE0-DC72-A217-2395AE42723D}"/>
              </a:ext>
            </a:extLst>
          </p:cNvPr>
          <p:cNvSpPr/>
          <p:nvPr/>
        </p:nvSpPr>
        <p:spPr>
          <a:xfrm>
            <a:off x="4712197" y="1617349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endParaRPr lang="fr-F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448D46-F4BF-0265-6208-7B5C89C56D93}"/>
              </a:ext>
            </a:extLst>
          </p:cNvPr>
          <p:cNvSpPr/>
          <p:nvPr/>
        </p:nvSpPr>
        <p:spPr>
          <a:xfrm>
            <a:off x="4876066" y="4462780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endParaRPr lang="fr-F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E132F-EF3F-AF7E-A86E-07DB890114AC}"/>
              </a:ext>
            </a:extLst>
          </p:cNvPr>
          <p:cNvSpPr/>
          <p:nvPr/>
        </p:nvSpPr>
        <p:spPr>
          <a:xfrm>
            <a:off x="7556167" y="3892791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OL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76D74F-42B8-388E-DA0C-F950A365DC82}"/>
              </a:ext>
            </a:extLst>
          </p:cNvPr>
          <p:cNvSpPr/>
          <p:nvPr/>
        </p:nvSpPr>
        <p:spPr>
          <a:xfrm>
            <a:off x="6453380" y="257120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fr-F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DD3A0E-9A75-D421-FFFD-D25EA9B3523E}"/>
              </a:ext>
            </a:extLst>
          </p:cNvPr>
          <p:cNvSpPr/>
          <p:nvPr/>
        </p:nvSpPr>
        <p:spPr>
          <a:xfrm>
            <a:off x="6442956" y="3718414"/>
            <a:ext cx="462226" cy="47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  <a:endParaRPr lang="fr-F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A8C6EC-EBFA-1AF5-3929-6457F954D3C8}"/>
              </a:ext>
            </a:extLst>
          </p:cNvPr>
          <p:cNvSpPr/>
          <p:nvPr/>
        </p:nvSpPr>
        <p:spPr>
          <a:xfrm>
            <a:off x="6864817" y="638213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GU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CAAE0D-D2CC-90E6-3BEB-8248DD424AD7}"/>
              </a:ext>
            </a:extLst>
          </p:cNvPr>
          <p:cNvSpPr/>
          <p:nvPr/>
        </p:nvSpPr>
        <p:spPr>
          <a:xfrm>
            <a:off x="5960348" y="5546569"/>
            <a:ext cx="462226" cy="475900"/>
          </a:xfrm>
          <a:prstGeom prst="ellipse">
            <a:avLst/>
          </a:prstGeom>
          <a:solidFill>
            <a:srgbClr val="256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VI</a:t>
            </a:r>
            <a:endParaRPr lang="fr-F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F96E3-AD77-EF7D-E7EF-43FC8F9E97DC}"/>
              </a:ext>
            </a:extLst>
          </p:cNvPr>
          <p:cNvSpPr txBox="1">
            <a:spLocks/>
          </p:cNvSpPr>
          <p:nvPr/>
        </p:nvSpPr>
        <p:spPr>
          <a:xfrm>
            <a:off x="400052" y="553513"/>
            <a:ext cx="11791948" cy="5750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endParaRPr lang="en-GB" sz="3200" b="1" dirty="0">
              <a:solidFill>
                <a:schemeClr val="tx1"/>
              </a:solidFill>
              <a:effectLst/>
            </a:endParaRPr>
          </a:p>
          <a:p>
            <a:r>
              <a:rPr lang="en-GB" sz="3200" b="1" dirty="0">
                <a:solidFill>
                  <a:schemeClr val="tx1"/>
                </a:solidFill>
                <a:effectLst/>
              </a:rPr>
              <a:t>Example: as the child moves towards and into the SCHOOL environment where the language of the community is used</a:t>
            </a:r>
          </a:p>
          <a:p>
            <a:r>
              <a:rPr lang="en-GB" sz="4400" b="1" dirty="0">
                <a:solidFill>
                  <a:srgbClr val="FFFF00"/>
                </a:solidFill>
                <a:effectLst/>
              </a:rPr>
              <a:t>The internal context of ongoing linguistic processing shifts accordingly</a:t>
            </a:r>
          </a:p>
          <a:p>
            <a:r>
              <a:rPr lang="en-GB" sz="3200" b="1" dirty="0">
                <a:solidFill>
                  <a:schemeClr val="tx1"/>
                </a:solidFill>
                <a:effectLst/>
              </a:rPr>
              <a:t>New biases emerge with many associations </a:t>
            </a:r>
            <a:r>
              <a:rPr lang="en-GB" sz="3200" b="1" dirty="0">
                <a:solidFill>
                  <a:srgbClr val="FFFF00"/>
                </a:solidFill>
                <a:effectLst/>
              </a:rPr>
              <a:t>losing</a:t>
            </a:r>
            <a:r>
              <a:rPr lang="en-GB" sz="3200" b="1" dirty="0">
                <a:solidFill>
                  <a:schemeClr val="tx1"/>
                </a:solidFill>
                <a:effectLst/>
              </a:rPr>
              <a:t> their temporary boosted activation levels while the activation levels of other representations are simultaneously </a:t>
            </a:r>
            <a:r>
              <a:rPr lang="en-GB" sz="3200" b="1" dirty="0">
                <a:solidFill>
                  <a:srgbClr val="FFFF00"/>
                </a:solidFill>
                <a:effectLst/>
              </a:rPr>
              <a:t>raised</a:t>
            </a:r>
          </a:p>
          <a:p>
            <a:r>
              <a:rPr lang="en-GB" sz="3200" b="1" dirty="0">
                <a:solidFill>
                  <a:srgbClr val="FFFF00"/>
                </a:solidFill>
                <a:effectLst/>
              </a:rPr>
              <a:t> </a:t>
            </a:r>
            <a:r>
              <a:rPr lang="en-GB" sz="4000" b="1" dirty="0">
                <a:solidFill>
                  <a:srgbClr val="FFFF00"/>
                </a:solidFill>
                <a:effectLst/>
              </a:rPr>
              <a:t>all without conscious intervention</a:t>
            </a:r>
            <a:endParaRPr lang="en-GB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96118-558A-45DC-EC7E-B3F02DE1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83" y="0"/>
            <a:ext cx="10348433" cy="154011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INTERNAL CONTEXT CHANGES ALL THE TIME: SCHEMAS ARE </a:t>
            </a:r>
            <a:r>
              <a:rPr lang="en-GB" b="1" dirty="0">
                <a:solidFill>
                  <a:srgbClr val="92D050"/>
                </a:solidFill>
              </a:rPr>
              <a:t>DYNAMIC</a:t>
            </a:r>
            <a:r>
              <a:rPr lang="en-GB" dirty="0">
                <a:solidFill>
                  <a:srgbClr val="92D050"/>
                </a:solidFill>
              </a:rPr>
              <a:t>!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76C-BE1F-6906-F7B2-91A93238FA9D}"/>
              </a:ext>
            </a:extLst>
          </p:cNvPr>
          <p:cNvSpPr txBox="1">
            <a:spLocks/>
          </p:cNvSpPr>
          <p:nvPr/>
        </p:nvSpPr>
        <p:spPr>
          <a:xfrm>
            <a:off x="529302" y="969064"/>
            <a:ext cx="11533447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>
                <a:solidFill>
                  <a:srgbClr val="92D050"/>
                </a:solidFill>
              </a:rPr>
              <a:t>morphing in milliseconds, seconds, minutes, etc. </a:t>
            </a:r>
            <a:endParaRPr lang="fr-FR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 autoUpdateAnimBg="0"/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277E-07DC-A6CB-0C5D-C622E18C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Preliminaries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791191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D59D-112F-5F66-FDB9-6BC3A9FA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17" y="2648723"/>
            <a:ext cx="10157791" cy="1232452"/>
          </a:xfrm>
        </p:spPr>
        <p:txBody>
          <a:bodyPr>
            <a:normAutofit/>
          </a:bodyPr>
          <a:lstStyle/>
          <a:p>
            <a:r>
              <a:rPr lang="en-GB" sz="6600" b="1" dirty="0"/>
              <a:t>Summing Up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28827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35" y="170824"/>
            <a:ext cx="10530674" cy="5908429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en-GB" sz="3200" b="1" dirty="0">
                <a:solidFill>
                  <a:srgbClr val="FFC000"/>
                </a:solidFill>
                <a:effectLst/>
              </a:rPr>
              <a:t>FINALLY, six take-home messages and some observations:</a:t>
            </a:r>
          </a:p>
          <a:p>
            <a:pPr marL="551250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Language attrition research describes and analyses </a:t>
            </a:r>
            <a:r>
              <a:rPr lang="en-GB" sz="24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happens. </a:t>
            </a:r>
            <a:r>
              <a:rPr lang="en-GB" sz="24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 to </a:t>
            </a:r>
            <a:r>
              <a:rPr lang="en-GB" sz="24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it happen, explanations will have to be developed involving ‘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mind-wide’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influences not just those subsections of a schema that are more obviously and directly language- related’</a:t>
            </a:r>
          </a:p>
          <a:p>
            <a:pPr marL="551250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Because schemas are </a:t>
            </a:r>
            <a:r>
              <a:rPr lang="en-GB" sz="24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dynamic, 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activation history of any representations  continually changing.</a:t>
            </a:r>
            <a:endParaRPr lang="en-GB" sz="2400" dirty="0">
              <a:solidFill>
                <a:srgbClr val="FFC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1250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This means that, in the background, the resting levels of some representations are gaining, while the levels of others are declining. Both events happen whether or not the effects are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observable in performance </a:t>
            </a: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 whether or not they are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easily classifiable as attrition.</a:t>
            </a:r>
            <a:endParaRPr lang="en-GB" sz="24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03" y="170824"/>
            <a:ext cx="10641206" cy="6521378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36900" indent="0" algn="ctr">
              <a:buNone/>
            </a:pPr>
            <a:endParaRPr lang="en-GB" sz="2400" b="1" dirty="0">
              <a:solidFill>
                <a:srgbClr val="FFC000"/>
              </a:solidFill>
              <a:effectLst/>
            </a:endParaRPr>
          </a:p>
          <a:p>
            <a:pPr marL="551250" indent="-514350">
              <a:buFont typeface="+mj-lt"/>
              <a:buAutoNum type="arabicPeriod" startAt="4"/>
            </a:pPr>
            <a:r>
              <a:rPr lang="en-GB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 any given moment, the processors will respond immediately to what happens to be in their current WM in line with the drive for </a:t>
            </a:r>
            <a:r>
              <a:rPr lang="en-GB" sz="2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coherence </a:t>
            </a:r>
          </a:p>
          <a:p>
            <a:pPr marL="551250" indent="-514350">
              <a:buFont typeface="+mj-lt"/>
              <a:buAutoNum type="arabicPeriod" startAt="4"/>
            </a:pPr>
            <a:r>
              <a:rPr lang="en-GB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Attrition effects are not only due to </a:t>
            </a:r>
            <a:r>
              <a:rPr lang="en-GB" sz="28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decline in resting levels </a:t>
            </a:r>
            <a:r>
              <a:rPr lang="en-GB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but also about </a:t>
            </a:r>
            <a:r>
              <a:rPr lang="en-GB" sz="2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subsequent structural adjustments</a:t>
            </a:r>
            <a:r>
              <a:rPr lang="en-GB" sz="28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51250" indent="-514350">
              <a:buFont typeface="+mj-lt"/>
              <a:buAutoNum type="arabicPeriod" startAt="4"/>
            </a:pPr>
            <a:r>
              <a:rPr lang="en-GB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Since every individual mind  builds and activates its own internal representations of reality, any changes will be marked by </a:t>
            </a:r>
            <a:r>
              <a:rPr lang="en-GB" sz="2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individual variation</a:t>
            </a:r>
            <a:r>
              <a:rPr lang="en-GB" sz="28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(posing quite a challenge for research)</a:t>
            </a:r>
            <a:endParaRPr lang="en-GB" sz="28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FF14-9A49-B542-397D-5F56A99BC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4F84-BE74-5D87-CD5A-78A637C8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03" y="170824"/>
            <a:ext cx="10229222" cy="6521378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en-GB" sz="2800" b="1" dirty="0">
                <a:solidFill>
                  <a:srgbClr val="FFC000"/>
                </a:solidFill>
                <a:effectLst/>
              </a:rPr>
              <a:t>Eight observations on topics in the </a:t>
            </a:r>
            <a:r>
              <a:rPr lang="en-GB" sz="2800" b="1" dirty="0" err="1">
                <a:solidFill>
                  <a:srgbClr val="FFC000"/>
                </a:solidFill>
                <a:effectLst/>
              </a:rPr>
              <a:t>atttrition</a:t>
            </a:r>
            <a:r>
              <a:rPr lang="en-GB" sz="2800" b="1" dirty="0">
                <a:solidFill>
                  <a:srgbClr val="FFC000"/>
                </a:solidFill>
                <a:effectLst/>
              </a:rPr>
              <a:t> literature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the light of the MCF whole-mind approach to attrition, the Glen &amp; Hicks (</a:t>
            </a:r>
            <a:r>
              <a:rPr lang="en-GB" sz="2400" dirty="0"/>
              <a:t>2020) </a:t>
            </a:r>
            <a:r>
              <a:rPr lang="en-GB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definition of attrition as:  </a:t>
            </a:r>
            <a:r>
              <a:rPr lang="fr-FR" sz="2400" dirty="0">
                <a:solidFill>
                  <a:srgbClr val="FFFF00"/>
                </a:solidFill>
              </a:rPr>
              <a:t>‘</a:t>
            </a:r>
            <a:r>
              <a:rPr lang="fr-FR" sz="2800" i="1" dirty="0" err="1">
                <a:solidFill>
                  <a:srgbClr val="FFFF00"/>
                </a:solidFill>
              </a:rPr>
              <a:t>potentially</a:t>
            </a:r>
            <a:r>
              <a:rPr lang="fr-FR" sz="2800" i="1" dirty="0">
                <a:solidFill>
                  <a:srgbClr val="FFFF00"/>
                </a:solidFill>
              </a:rPr>
              <a:t> </a:t>
            </a:r>
            <a:r>
              <a:rPr lang="fr-FR" sz="2800" i="1" dirty="0" err="1">
                <a:solidFill>
                  <a:srgbClr val="FFFF00"/>
                </a:solidFill>
              </a:rPr>
              <a:t>enduring</a:t>
            </a:r>
            <a:r>
              <a:rPr lang="fr-FR" sz="2800" i="1" dirty="0">
                <a:solidFill>
                  <a:srgbClr val="FFFF00"/>
                </a:solidFill>
              </a:rPr>
              <a:t> </a:t>
            </a:r>
            <a:r>
              <a:rPr lang="en-GB" sz="2800" i="1" dirty="0">
                <a:solidFill>
                  <a:srgbClr val="FFFF00"/>
                </a:solidFill>
              </a:rPr>
              <a:t>modification to morphosyntactic properties of an end-state grammar under </a:t>
            </a:r>
            <a:r>
              <a:rPr lang="en-GB" sz="2800" i="1" dirty="0">
                <a:solidFill>
                  <a:srgbClr val="FF0000"/>
                </a:solidFill>
              </a:rPr>
              <a:t>linguistic pressure</a:t>
            </a:r>
            <a:r>
              <a:rPr lang="en-GB" sz="2400" dirty="0"/>
              <a:t>’ </a:t>
            </a:r>
            <a:r>
              <a:rPr lang="en-GB" sz="2400" dirty="0">
                <a:solidFill>
                  <a:srgbClr val="FFFF00"/>
                </a:solidFill>
              </a:rPr>
              <a:t>turns out to be inadequate. </a:t>
            </a:r>
          </a:p>
          <a:p>
            <a:r>
              <a:rPr lang="en-GB" sz="2400" dirty="0"/>
              <a:t>A model that defines attrition without considerations of global </a:t>
            </a:r>
            <a:r>
              <a:rPr lang="en-GB" sz="2400" b="1" dirty="0">
                <a:solidFill>
                  <a:srgbClr val="FFFF00"/>
                </a:solidFill>
              </a:rPr>
              <a:t>processing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hampers</a:t>
            </a:r>
            <a:r>
              <a:rPr lang="en-GB" sz="2400" dirty="0"/>
              <a:t> its explanatory power.</a:t>
            </a:r>
          </a:p>
          <a:p>
            <a:r>
              <a:rPr lang="en-GB" sz="2400" dirty="0"/>
              <a:t>The ‘pressure’ is not confined to the linguistic system(s) alone but also comes from the internal context: </a:t>
            </a:r>
            <a:r>
              <a:rPr lang="en-GB" sz="2800" i="1" dirty="0"/>
              <a:t>‘grammar-internal’ changes will always conform to grammar-internal principles </a:t>
            </a:r>
            <a:r>
              <a:rPr lang="en-GB" sz="2400" dirty="0"/>
              <a:t>but changes may be imposed upon them by external pressures (and the </a:t>
            </a:r>
            <a:r>
              <a:rPr lang="en-GB" sz="2400" b="1" dirty="0"/>
              <a:t>MCF can show</a:t>
            </a:r>
            <a:r>
              <a:rPr lang="en-GB" sz="2400" dirty="0"/>
              <a:t> why and how)</a:t>
            </a:r>
          </a:p>
        </p:txBody>
      </p:sp>
    </p:spTree>
    <p:extLst>
      <p:ext uri="{BB962C8B-B14F-4D97-AF65-F5344CB8AC3E}">
        <p14:creationId xmlns:p14="http://schemas.microsoft.com/office/powerpoint/2010/main" val="41596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42482-B9C9-55FF-3A26-0E57CB82B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2997-6887-75A4-9D11-9591FCF5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06" y="906864"/>
            <a:ext cx="10641206" cy="5044271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36900" indent="0" algn="ctr">
              <a:buNone/>
            </a:pPr>
            <a:endParaRPr lang="en-GB" sz="2800" b="1" dirty="0">
              <a:solidFill>
                <a:srgbClr val="FFC000"/>
              </a:solidFill>
              <a:effectLst/>
            </a:endParaRPr>
          </a:p>
          <a:p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Structures and their associations which appear to have dissolved completely may still be present but with much reduced resting levels. This means attrition can be </a:t>
            </a:r>
            <a:r>
              <a:rPr lang="en-GB" sz="28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reversible.</a:t>
            </a:r>
          </a:p>
          <a:p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recovery process would be different from acquisition at least in the sense that the </a:t>
            </a:r>
            <a:r>
              <a:rPr lang="en-GB" sz="28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attrited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structures </a:t>
            </a:r>
            <a:r>
              <a:rPr lang="en-GB" sz="2800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were never actually extinguished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Recovery would be defined in terms of a </a:t>
            </a:r>
            <a:r>
              <a:rPr lang="en-GB" sz="28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restoration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in observable performance, of the original representations and associations (the ‘Phoenix Illusion’?) due to renewed exposure and reactivation.</a:t>
            </a:r>
          </a:p>
          <a:p>
            <a:pPr marL="36900" indent="0">
              <a:buNone/>
            </a:pPr>
            <a:endParaRPr lang="en-GB" sz="24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1B04B-4283-CB41-7A28-978766C2D126}"/>
              </a:ext>
            </a:extLst>
          </p:cNvPr>
          <p:cNvSpPr txBox="1"/>
          <p:nvPr/>
        </p:nvSpPr>
        <p:spPr>
          <a:xfrm>
            <a:off x="4672484" y="753627"/>
            <a:ext cx="2457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</a:rPr>
              <a:t>‘Recovery’</a:t>
            </a:r>
            <a:endParaRPr lang="fr-FR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91F9-FA9E-388B-FA07-38C10E0E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228D-A337-97D6-CD27-FFD09343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519" y="942034"/>
            <a:ext cx="10641206" cy="4185137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36900" indent="0" algn="ctr">
              <a:buNone/>
            </a:pPr>
            <a:endParaRPr lang="en-GB" sz="2400" b="1" dirty="0">
              <a:solidFill>
                <a:srgbClr val="FFC000"/>
              </a:solidFill>
              <a:effectLst/>
            </a:endParaRPr>
          </a:p>
          <a:p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Finally with regard to  language ‘dominance’ in the literature usually refer to </a:t>
            </a:r>
            <a:r>
              <a:rPr lang="en-GB" sz="28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whole language systems 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(e.g. L1, L2. L3, or dialects), </a:t>
            </a:r>
          </a:p>
          <a:p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Dominance in the </a:t>
            </a:r>
            <a:r>
              <a:rPr lang="en-GB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MCF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is explained in terms of given representations in </a:t>
            </a:r>
            <a:r>
              <a:rPr lang="en-GB" sz="28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schemas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It is often a </a:t>
            </a:r>
            <a:r>
              <a:rPr lang="en-GB" sz="2800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dynamic, transitory phenomenon</a:t>
            </a:r>
            <a:r>
              <a:rPr lang="en-GB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This adds more finely-grained distinctions to more general notions of dominance.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4C87D-B2C7-F134-4001-58EDE54BF009}"/>
              </a:ext>
            </a:extLst>
          </p:cNvPr>
          <p:cNvSpPr txBox="1"/>
          <p:nvPr/>
        </p:nvSpPr>
        <p:spPr>
          <a:xfrm>
            <a:off x="4672484" y="753627"/>
            <a:ext cx="3073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</a:rPr>
              <a:t>‘Dominance’</a:t>
            </a:r>
            <a:endParaRPr lang="fr-FR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D59D-112F-5F66-FDB9-6BC3A9FA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69" y="2196548"/>
            <a:ext cx="10157791" cy="1232452"/>
          </a:xfrm>
        </p:spPr>
        <p:txBody>
          <a:bodyPr>
            <a:normAutofit/>
          </a:bodyPr>
          <a:lstStyle/>
          <a:p>
            <a:r>
              <a:rPr lang="en-GB" sz="6600" b="1" dirty="0"/>
              <a:t>The End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20497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468BE4-B538-F7B4-73AA-4173C290A203}"/>
              </a:ext>
            </a:extLst>
          </p:cNvPr>
          <p:cNvSpPr txBox="1">
            <a:spLocks/>
          </p:cNvSpPr>
          <p:nvPr/>
        </p:nvSpPr>
        <p:spPr>
          <a:xfrm>
            <a:off x="1194520" y="1280738"/>
            <a:ext cx="10535256" cy="5004505"/>
          </a:xfrm>
          <a:prstGeom prst="rect">
            <a:avLst/>
          </a:prstGeom>
          <a:solidFill>
            <a:srgbClr val="002060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GB" sz="4000" dirty="0"/>
              <a:t>The Modular Cognition Framework is comprehensive in two senses:</a:t>
            </a:r>
            <a:endParaRPr lang="en-GB" sz="3500" dirty="0"/>
          </a:p>
          <a:p>
            <a:pPr marL="1156950" lvl="1" indent="-742950">
              <a:buFont typeface="+mj-lt"/>
              <a:buAutoNum type="arabicPeriod"/>
            </a:pPr>
            <a:r>
              <a:rPr lang="en-GB" sz="3500" dirty="0"/>
              <a:t>It integrates explanations of: </a:t>
            </a:r>
          </a:p>
          <a:p>
            <a:pPr marL="1822950" lvl="3" indent="-74295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</a:rPr>
              <a:t>how the mind </a:t>
            </a:r>
            <a:r>
              <a:rPr lang="en-GB" sz="3000" b="1" u="sng" dirty="0">
                <a:solidFill>
                  <a:srgbClr val="FFFF00"/>
                </a:solidFill>
              </a:rPr>
              <a:t>represents</a:t>
            </a:r>
            <a:r>
              <a:rPr lang="en-GB" sz="3000" dirty="0"/>
              <a:t> experience with</a:t>
            </a:r>
          </a:p>
          <a:p>
            <a:pPr marL="1822950" lvl="3" indent="-74295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</a:rPr>
              <a:t>how the mind </a:t>
            </a:r>
            <a:r>
              <a:rPr lang="en-GB" sz="3000" b="1" u="sng" dirty="0">
                <a:solidFill>
                  <a:srgbClr val="FFFF00"/>
                </a:solidFill>
              </a:rPr>
              <a:t>processes</a:t>
            </a:r>
            <a:r>
              <a:rPr lang="en-GB" sz="3000" b="1" dirty="0"/>
              <a:t> </a:t>
            </a:r>
            <a:r>
              <a:rPr lang="en-GB" sz="3000" dirty="0"/>
              <a:t>experience ‘on-line’</a:t>
            </a:r>
          </a:p>
          <a:p>
            <a:pPr marL="1156950" lvl="1" indent="-742950">
              <a:buFont typeface="+mj-lt"/>
              <a:buAutoNum type="arabicPeriod"/>
            </a:pPr>
            <a:r>
              <a:rPr lang="en-GB" sz="3500" b="1" dirty="0">
                <a:solidFill>
                  <a:srgbClr val="FFC000"/>
                </a:solidFill>
              </a:rPr>
              <a:t>Specific </a:t>
            </a:r>
            <a:r>
              <a:rPr lang="en-GB" sz="3500" b="1" dirty="0">
                <a:solidFill>
                  <a:schemeClr val="tx1"/>
                </a:solidFill>
              </a:rPr>
              <a:t>aspects </a:t>
            </a:r>
            <a:r>
              <a:rPr lang="en-GB" sz="3500" dirty="0">
                <a:solidFill>
                  <a:schemeClr val="tx1"/>
                </a:solidFill>
              </a:rPr>
              <a:t>of how the mind works </a:t>
            </a:r>
            <a:r>
              <a:rPr lang="en-GB" sz="3500" dirty="0"/>
              <a:t>(as in the case of </a:t>
            </a:r>
            <a:r>
              <a:rPr lang="en-GB" sz="3500" dirty="0">
                <a:solidFill>
                  <a:srgbClr val="FFC000"/>
                </a:solidFill>
              </a:rPr>
              <a:t>language attrition</a:t>
            </a:r>
            <a:r>
              <a:rPr lang="en-GB" sz="3500" dirty="0"/>
              <a:t>) will always be treated as </a:t>
            </a:r>
            <a:r>
              <a:rPr lang="en-GB" sz="3500" b="1" dirty="0">
                <a:solidFill>
                  <a:srgbClr val="FFFF00"/>
                </a:solidFill>
              </a:rPr>
              <a:t>particular manifestations </a:t>
            </a:r>
            <a:r>
              <a:rPr lang="en-GB" sz="3500" dirty="0"/>
              <a:t>of principles that drive the</a:t>
            </a:r>
            <a:r>
              <a:rPr lang="en-GB" sz="3500" dirty="0">
                <a:solidFill>
                  <a:srgbClr val="FFC000"/>
                </a:solidFill>
              </a:rPr>
              <a:t> </a:t>
            </a:r>
            <a:r>
              <a:rPr lang="en-GB" sz="3500" b="1" dirty="0">
                <a:solidFill>
                  <a:srgbClr val="FFC000"/>
                </a:solidFill>
              </a:rPr>
              <a:t>whole mind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599963-C611-BCC3-6361-12A7ED14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005"/>
            <a:ext cx="10353762" cy="1257300"/>
          </a:xfrm>
        </p:spPr>
        <p:txBody>
          <a:bodyPr>
            <a:normAutofit/>
          </a:bodyPr>
          <a:lstStyle/>
          <a:p>
            <a:r>
              <a:rPr lang="en-GB" dirty="0"/>
              <a:t>EXPLAINING ATTRITION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5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04A11-DA47-E803-FCF5-A3858B57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463EA-F6ED-2596-000B-F5D5384E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57" y="737969"/>
            <a:ext cx="10535256" cy="500450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3500" dirty="0"/>
              <a:t> Comprehensive explanations concerning:</a:t>
            </a:r>
            <a:endParaRPr lang="en-GB" sz="3900" dirty="0">
              <a:solidFill>
                <a:srgbClr val="FFFF00"/>
              </a:solidFill>
              <a:effectLst/>
            </a:endParaRPr>
          </a:p>
          <a:p>
            <a:pPr marL="1498950" lvl="2" indent="-742950">
              <a:buFont typeface="+mj-lt"/>
              <a:buAutoNum type="arabicPeriod"/>
            </a:pPr>
            <a:r>
              <a:rPr lang="en-GB" sz="3600" b="1" i="1" dirty="0">
                <a:solidFill>
                  <a:srgbClr val="FFC000"/>
                </a:solidFill>
                <a:effectLst/>
              </a:rPr>
              <a:t>why</a:t>
            </a:r>
            <a:r>
              <a:rPr lang="en-GB" sz="3600" i="1" dirty="0">
                <a:solidFill>
                  <a:srgbClr val="FFFF00"/>
                </a:solidFill>
                <a:effectLst/>
              </a:rPr>
              <a:t> certain once </a:t>
            </a:r>
            <a:r>
              <a:rPr lang="en-GB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</a:t>
            </a:r>
            <a:r>
              <a:rPr lang="en-GB" sz="3600" i="1" dirty="0">
                <a:solidFill>
                  <a:srgbClr val="FFFF00"/>
                </a:solidFill>
                <a:effectLst/>
              </a:rPr>
              <a:t> linguistic structures start failing to appear</a:t>
            </a:r>
          </a:p>
          <a:p>
            <a:pPr marL="1498950" lvl="2" indent="-742950">
              <a:buFont typeface="+mj-lt"/>
              <a:buAutoNum type="arabicPeriod"/>
            </a:pPr>
            <a:r>
              <a:rPr lang="en-GB" sz="3600" i="1" dirty="0">
                <a:solidFill>
                  <a:srgbClr val="FFFF00"/>
                </a:solidFill>
                <a:effectLst/>
              </a:rPr>
              <a:t>what specific structural changes occur and </a:t>
            </a:r>
            <a:r>
              <a:rPr lang="en-GB" sz="3600" b="1" i="1" dirty="0">
                <a:solidFill>
                  <a:srgbClr val="FFC000"/>
                </a:solidFill>
                <a:effectLst/>
              </a:rPr>
              <a:t>why</a:t>
            </a:r>
            <a:endParaRPr lang="en-GB" sz="3600" i="1" dirty="0">
              <a:solidFill>
                <a:srgbClr val="FFFF00"/>
              </a:solidFill>
              <a:effectLst/>
            </a:endParaRPr>
          </a:p>
          <a:p>
            <a:pPr marL="1498950" lvl="2" indent="-742950">
              <a:buFont typeface="+mj-lt"/>
              <a:buAutoNum type="arabicPeriod"/>
            </a:pPr>
            <a:r>
              <a:rPr lang="en-GB" sz="3600" i="1" dirty="0">
                <a:solidFill>
                  <a:srgbClr val="FFFF00"/>
                </a:solidFill>
                <a:effectLst/>
              </a:rPr>
              <a:t>what exactly happens to those structures that have ‘disappeared from view’ and </a:t>
            </a:r>
            <a:r>
              <a:rPr lang="en-GB" sz="3600" b="1" i="1" dirty="0">
                <a:solidFill>
                  <a:srgbClr val="FFC000"/>
                </a:solidFill>
                <a:effectLst/>
              </a:rPr>
              <a:t>why</a:t>
            </a:r>
            <a:endParaRPr lang="en-GB" sz="3600" i="1" dirty="0">
              <a:solidFill>
                <a:srgbClr val="FFFF00"/>
              </a:solidFill>
              <a:effectLst/>
            </a:endParaRPr>
          </a:p>
          <a:p>
            <a:pPr marL="756000" lvl="2" indent="0">
              <a:buNone/>
            </a:pPr>
            <a:r>
              <a:rPr lang="en-GB" sz="3500" dirty="0">
                <a:solidFill>
                  <a:srgbClr val="FFFF00"/>
                </a:solidFill>
              </a:rPr>
              <a:t>cannot be </a:t>
            </a:r>
            <a:r>
              <a:rPr lang="en-GB" sz="3500" dirty="0"/>
              <a:t>provide by l</a:t>
            </a:r>
            <a:r>
              <a:rPr lang="en-GB" sz="3500" dirty="0">
                <a:solidFill>
                  <a:srgbClr val="FFFF00"/>
                </a:solidFill>
              </a:rPr>
              <a:t>inguistic analysis alone</a:t>
            </a:r>
            <a:endParaRPr lang="en-GB" sz="3500" i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47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43">
              <a:srgbClr val="0039AC"/>
            </a:gs>
            <a:gs pos="0">
              <a:srgbClr val="002060"/>
            </a:gs>
            <a:gs pos="23000">
              <a:srgbClr val="256EFF"/>
            </a:gs>
            <a:gs pos="69000">
              <a:srgbClr val="003DB8"/>
            </a:gs>
            <a:gs pos="39330">
              <a:srgbClr val="0047D6"/>
            </a:gs>
            <a:gs pos="77036">
              <a:srgbClr val="1D68FF"/>
            </a:gs>
            <a:gs pos="97000">
              <a:srgbClr val="003FB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277E-07DC-A6CB-0C5D-C622E18C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Processing Architecture</a:t>
            </a:r>
            <a:br>
              <a:rPr lang="en-GB" sz="6000" b="1" dirty="0"/>
            </a:br>
            <a:r>
              <a:rPr lang="en-GB" sz="6000" b="1" dirty="0"/>
              <a:t>in Review</a:t>
            </a:r>
            <a:endParaRPr lang="fr-FR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8C60B-0443-3643-1E8C-1D4C85E6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" y="2087607"/>
            <a:ext cx="1151212" cy="12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2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DB2E-58E0-1A23-EAEF-C8D9BB8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Representations </a:t>
            </a:r>
            <a:r>
              <a:rPr lang="en-GB" sz="4400" b="1" dirty="0">
                <a:solidFill>
                  <a:srgbClr val="FFFF00"/>
                </a:solidFill>
              </a:rPr>
              <a:t>I</a:t>
            </a:r>
            <a:r>
              <a:rPr lang="en-GB" sz="3600" dirty="0"/>
              <a:t> </a:t>
            </a:r>
            <a:r>
              <a:rPr lang="en-GB" sz="4400" dirty="0"/>
              <a:t>(different types)</a:t>
            </a:r>
            <a:endParaRPr lang="fr-F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3" y="1906586"/>
            <a:ext cx="10535256" cy="4276725"/>
          </a:xfrm>
        </p:spPr>
        <p:txBody>
          <a:bodyPr>
            <a:normAutofit fontScale="92500" lnSpcReduction="10000"/>
          </a:bodyPr>
          <a:lstStyle/>
          <a:p>
            <a:r>
              <a:rPr lang="en-GB" sz="4100" dirty="0"/>
              <a:t>In the mind, all forms of knowledge are composed of (cognitive) </a:t>
            </a:r>
            <a:r>
              <a:rPr lang="en-GB" sz="4100" b="1" dirty="0">
                <a:solidFill>
                  <a:srgbClr val="FFFF00"/>
                </a:solidFill>
                <a:effectLst/>
              </a:rPr>
              <a:t>representations </a:t>
            </a:r>
            <a:r>
              <a:rPr lang="en-GB" sz="4100" dirty="0"/>
              <a:t>(aka ‘structures’)</a:t>
            </a:r>
            <a:endParaRPr lang="en-GB" sz="4100" b="1" dirty="0">
              <a:solidFill>
                <a:srgbClr val="FFFF00"/>
              </a:solidFill>
              <a:effectLst/>
            </a:endParaRPr>
          </a:p>
          <a:p>
            <a:r>
              <a:rPr lang="en-GB" sz="4100" b="1" dirty="0">
                <a:solidFill>
                  <a:srgbClr val="FFFF00"/>
                </a:solidFill>
                <a:effectLst/>
              </a:rPr>
              <a:t>These </a:t>
            </a:r>
            <a:r>
              <a:rPr lang="en-GB" sz="4100" dirty="0">
                <a:solidFill>
                  <a:schemeClr val="tx1"/>
                </a:solidFill>
                <a:effectLst/>
              </a:rPr>
              <a:t>fall into a number of different </a:t>
            </a:r>
            <a:r>
              <a:rPr lang="en-GB" sz="4100" b="1" dirty="0">
                <a:solidFill>
                  <a:srgbClr val="FFFF00"/>
                </a:solidFill>
                <a:effectLst/>
              </a:rPr>
              <a:t>categories </a:t>
            </a:r>
            <a:r>
              <a:rPr lang="en-GB" sz="4100" b="1" dirty="0">
                <a:solidFill>
                  <a:schemeClr val="tx1"/>
                </a:solidFill>
                <a:effectLst/>
              </a:rPr>
              <a:t>since…</a:t>
            </a:r>
          </a:p>
          <a:p>
            <a:r>
              <a:rPr lang="en-GB" sz="4100" b="1" dirty="0">
                <a:solidFill>
                  <a:schemeClr val="tx1"/>
                </a:solidFill>
                <a:effectLst/>
              </a:rPr>
              <a:t>the mind is organised into </a:t>
            </a:r>
            <a:r>
              <a:rPr lang="en-GB" sz="4100" b="1" cap="small" dirty="0">
                <a:solidFill>
                  <a:srgbClr val="FFFF00"/>
                </a:solidFill>
                <a:effectLst/>
              </a:rPr>
              <a:t>functionally specialised systems</a:t>
            </a:r>
          </a:p>
          <a:p>
            <a:pPr marL="36900" indent="0">
              <a:buNone/>
            </a:pPr>
            <a:endParaRPr lang="en-GB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51644D-035D-60B0-5EC7-F157A5FAA3A0}"/>
              </a:ext>
            </a:extLst>
          </p:cNvPr>
          <p:cNvSpPr/>
          <p:nvPr/>
        </p:nvSpPr>
        <p:spPr>
          <a:xfrm>
            <a:off x="5396987" y="3250405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fr-F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D79EF4-F16F-A195-983E-633C62A8B210}"/>
              </a:ext>
            </a:extLst>
          </p:cNvPr>
          <p:cNvSpPr/>
          <p:nvPr/>
        </p:nvSpPr>
        <p:spPr>
          <a:xfrm>
            <a:off x="1238669" y="3326214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fr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31F9F8-BF73-D948-39F5-9E3B8FAED38F}"/>
              </a:ext>
            </a:extLst>
          </p:cNvPr>
          <p:cNvSpPr/>
          <p:nvPr/>
        </p:nvSpPr>
        <p:spPr>
          <a:xfrm>
            <a:off x="2943225" y="6070599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fr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FCD40-1F2D-7696-2F12-90734E1F029B}"/>
              </a:ext>
            </a:extLst>
          </p:cNvPr>
          <p:cNvSpPr/>
          <p:nvPr/>
        </p:nvSpPr>
        <p:spPr>
          <a:xfrm>
            <a:off x="10262391" y="4218088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3893B5-A18E-0248-B36C-612D459BD4AD}"/>
              </a:ext>
            </a:extLst>
          </p:cNvPr>
          <p:cNvSpPr/>
          <p:nvPr/>
        </p:nvSpPr>
        <p:spPr>
          <a:xfrm>
            <a:off x="7219950" y="5305424"/>
            <a:ext cx="638175" cy="590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fr-F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EBA9C-A9A4-9789-B07D-879C7A24C600}"/>
              </a:ext>
            </a:extLst>
          </p:cNvPr>
          <p:cNvSpPr/>
          <p:nvPr/>
        </p:nvSpPr>
        <p:spPr>
          <a:xfrm>
            <a:off x="7424817" y="3545680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4FAE66-01BD-221E-A5F8-BB2713A7F4B7}"/>
              </a:ext>
            </a:extLst>
          </p:cNvPr>
          <p:cNvSpPr/>
          <p:nvPr/>
        </p:nvSpPr>
        <p:spPr>
          <a:xfrm>
            <a:off x="5862334" y="5775324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EE1AED-BAC5-4E70-6509-2BE7620E7130}"/>
              </a:ext>
            </a:extLst>
          </p:cNvPr>
          <p:cNvSpPr/>
          <p:nvPr/>
        </p:nvSpPr>
        <p:spPr>
          <a:xfrm>
            <a:off x="192086" y="4343401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12269F-0E08-2227-2A2C-5C7B37B0ABD9}"/>
              </a:ext>
            </a:extLst>
          </p:cNvPr>
          <p:cNvSpPr/>
          <p:nvPr/>
        </p:nvSpPr>
        <p:spPr>
          <a:xfrm>
            <a:off x="8904468" y="3025976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698911-8624-B2EF-2D62-54F6E98D09D4}"/>
              </a:ext>
            </a:extLst>
          </p:cNvPr>
          <p:cNvSpPr/>
          <p:nvPr/>
        </p:nvSpPr>
        <p:spPr>
          <a:xfrm>
            <a:off x="9428379" y="5775324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B1EC8-71A9-BA56-B996-A01B8BF081A6}"/>
              </a:ext>
            </a:extLst>
          </p:cNvPr>
          <p:cNvSpPr/>
          <p:nvPr/>
        </p:nvSpPr>
        <p:spPr>
          <a:xfrm>
            <a:off x="3266499" y="3888041"/>
            <a:ext cx="638175" cy="590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0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"/>
                            </p:stCondLst>
                            <p:childTnLst>
                              <p:par>
                                <p:cTn id="6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"/>
                            </p:stCondLst>
                            <p:childTnLst>
                              <p:par>
                                <p:cTn id="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1A8DBA-6140-0D86-0E05-F9D6498F1C9C}"/>
              </a:ext>
            </a:extLst>
          </p:cNvPr>
          <p:cNvSpPr txBox="1">
            <a:spLocks/>
          </p:cNvSpPr>
          <p:nvPr/>
        </p:nvSpPr>
        <p:spPr>
          <a:xfrm>
            <a:off x="1450671" y="317499"/>
            <a:ext cx="8884557" cy="2025651"/>
          </a:xfrm>
          <a:prstGeom prst="rect">
            <a:avLst/>
          </a:prstGeom>
          <a:solidFill>
            <a:schemeClr val="bg1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cap="small" dirty="0">
                <a:solidFill>
                  <a:schemeClr val="tx1"/>
                </a:solidFill>
                <a:effectLst/>
              </a:rPr>
              <a:t>Representations are encoded following</a:t>
            </a:r>
            <a:r>
              <a:rPr lang="en-GB" sz="3200" b="1" cap="small" dirty="0">
                <a:solidFill>
                  <a:srgbClr val="FFFF00"/>
                </a:solidFill>
                <a:effectLst/>
              </a:rPr>
              <a:t> the principles of one or other of the……..</a:t>
            </a:r>
            <a:endParaRPr lang="en-GB" sz="2800" cap="small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5BE6F5-A7A6-5DF1-A646-F6B70D26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03" y="1467059"/>
            <a:ext cx="8875225" cy="876091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br>
              <a:rPr lang="en-GB" sz="4800" b="1" cap="small" dirty="0">
                <a:solidFill>
                  <a:srgbClr val="FFFF00"/>
                </a:solidFill>
                <a:effectLst/>
              </a:rPr>
            </a:br>
            <a:br>
              <a:rPr lang="en-GB" sz="4800" b="1" cap="small" dirty="0">
                <a:solidFill>
                  <a:srgbClr val="FFFF00"/>
                </a:solidFill>
                <a:effectLst/>
              </a:rPr>
            </a:br>
            <a:r>
              <a:rPr lang="en-GB" sz="200" b="1" cap="small" dirty="0">
                <a:solidFill>
                  <a:srgbClr val="FFFF00"/>
                </a:solidFill>
                <a:effectLst/>
              </a:rPr>
              <a:t> </a:t>
            </a:r>
            <a:br>
              <a:rPr lang="en-GB" sz="4800" b="1" cap="small" dirty="0">
                <a:solidFill>
                  <a:srgbClr val="FFFF00"/>
                </a:solidFill>
                <a:effectLst/>
              </a:rPr>
            </a:br>
            <a:r>
              <a:rPr lang="en-GB" sz="4800" b="1" cap="small" dirty="0">
                <a:solidFill>
                  <a:srgbClr val="FFFF00"/>
                </a:solidFill>
                <a:effectLst/>
              </a:rPr>
              <a:t>functionally specialised systems</a:t>
            </a:r>
            <a:br>
              <a:rPr lang="en-GB" sz="4800" b="1" cap="small" dirty="0">
                <a:solidFill>
                  <a:srgbClr val="FFFF00"/>
                </a:solidFill>
                <a:effectLst/>
              </a:rPr>
            </a:br>
            <a:br>
              <a:rPr lang="en-GB" sz="4800" b="1" cap="small" dirty="0">
                <a:solidFill>
                  <a:srgbClr val="FFFF00"/>
                </a:solidFill>
                <a:effectLst/>
              </a:rPr>
            </a:br>
            <a:br>
              <a:rPr lang="en-GB" sz="4800" b="1" cap="small" dirty="0">
                <a:solidFill>
                  <a:srgbClr val="FFFF00"/>
                </a:solidFill>
                <a:effectLst/>
              </a:rPr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CBB-CAFA-501D-98CA-4DED5A27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674" y="2343150"/>
            <a:ext cx="4248756" cy="3714749"/>
          </a:xfrm>
          <a:solidFill>
            <a:schemeClr val="bg1"/>
          </a:solidFill>
          <a:ln>
            <a:solidFill>
              <a:srgbClr val="B0B4FE"/>
            </a:solidFill>
          </a:ln>
        </p:spPr>
        <p:txBody>
          <a:bodyPr>
            <a:normAutofit/>
          </a:bodyPr>
          <a:lstStyle/>
          <a:p>
            <a:pPr marL="551250" indent="-514350">
              <a:buFont typeface="+mj-lt"/>
              <a:buAutoNum type="arabicPeriod"/>
            </a:pPr>
            <a:r>
              <a:rPr lang="en-GB" sz="2800" b="1" dirty="0">
                <a:solidFill>
                  <a:srgbClr val="B0B4FE"/>
                </a:solidFill>
                <a:effectLst/>
              </a:rPr>
              <a:t>AUDITORY</a:t>
            </a:r>
          </a:p>
          <a:p>
            <a:pPr marL="551250" indent="-514350">
              <a:buFont typeface="+mj-lt"/>
              <a:buAutoNum type="arabicPeriod"/>
            </a:pPr>
            <a:r>
              <a:rPr lang="en-GB" sz="2800" b="1" dirty="0">
                <a:solidFill>
                  <a:srgbClr val="B0B4FE"/>
                </a:solidFill>
                <a:effectLst/>
              </a:rPr>
              <a:t>VISUAL</a:t>
            </a:r>
          </a:p>
          <a:p>
            <a:pPr marL="551250" indent="-514350">
              <a:buFont typeface="+mj-lt"/>
              <a:buAutoNum type="arabicPeriod"/>
            </a:pPr>
            <a:r>
              <a:rPr lang="en-GB" sz="2800" b="1" dirty="0">
                <a:solidFill>
                  <a:srgbClr val="B0B4FE"/>
                </a:solidFill>
                <a:effectLst/>
              </a:rPr>
              <a:t>OLFACTORY</a:t>
            </a:r>
          </a:p>
          <a:p>
            <a:pPr marL="551250" indent="-514350">
              <a:buFont typeface="+mj-lt"/>
              <a:buAutoNum type="arabicPeriod"/>
            </a:pPr>
            <a:r>
              <a:rPr lang="en-GB" sz="2800" b="1" dirty="0">
                <a:solidFill>
                  <a:srgbClr val="B0B4FE"/>
                </a:solidFill>
                <a:effectLst/>
              </a:rPr>
              <a:t>GUSTATORY </a:t>
            </a:r>
          </a:p>
          <a:p>
            <a:pPr marL="551250" indent="-514350">
              <a:buFont typeface="+mj-lt"/>
              <a:buAutoNum type="arabicPeriod"/>
            </a:pPr>
            <a:r>
              <a:rPr lang="en-GB" sz="2800" b="1" dirty="0">
                <a:solidFill>
                  <a:srgbClr val="B0B4FE"/>
                </a:solidFill>
                <a:effectLst/>
              </a:rPr>
              <a:t>SOMATOSENSORY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1BEEC1-FA47-025A-F467-AA25B998A7BC}"/>
              </a:ext>
            </a:extLst>
          </p:cNvPr>
          <p:cNvSpPr txBox="1">
            <a:spLocks/>
          </p:cNvSpPr>
          <p:nvPr/>
        </p:nvSpPr>
        <p:spPr>
          <a:xfrm>
            <a:off x="6096000" y="2343150"/>
            <a:ext cx="4239231" cy="37147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51250" indent="-514350">
              <a:buFont typeface="+mj-lt"/>
              <a:buAutoNum type="arabicPeriod" startAt="6"/>
            </a:pPr>
            <a:r>
              <a:rPr lang="en-GB" sz="2800" b="1" dirty="0">
                <a:solidFill>
                  <a:srgbClr val="FF0000"/>
                </a:solidFill>
                <a:effectLst/>
              </a:rPr>
              <a:t>CONCEPTUAL</a:t>
            </a:r>
          </a:p>
          <a:p>
            <a:pPr marL="551250" indent="-514350">
              <a:buFont typeface="+mj-lt"/>
              <a:buAutoNum type="arabicPeriod" startAt="6"/>
            </a:pPr>
            <a:r>
              <a:rPr lang="en-GB" sz="2800" b="1" dirty="0">
                <a:solidFill>
                  <a:srgbClr val="FF0000"/>
                </a:solidFill>
                <a:effectLst/>
              </a:rPr>
              <a:t>AFFECTIVE</a:t>
            </a:r>
          </a:p>
          <a:p>
            <a:pPr marL="551250" indent="-514350">
              <a:buFont typeface="+mj-lt"/>
              <a:buAutoNum type="arabicPeriod" startAt="6"/>
            </a:pPr>
            <a:r>
              <a:rPr lang="en-GB" sz="2800" b="1" dirty="0">
                <a:solidFill>
                  <a:srgbClr val="FF0000"/>
                </a:solidFill>
                <a:effectLst/>
              </a:rPr>
              <a:t>PHONOLOGICAL</a:t>
            </a:r>
          </a:p>
          <a:p>
            <a:pPr marL="551250" indent="-514350">
              <a:buFont typeface="+mj-lt"/>
              <a:buAutoNum type="arabicPeriod" startAt="6"/>
            </a:pPr>
            <a:r>
              <a:rPr lang="en-GB" sz="2800" b="1" dirty="0">
                <a:solidFill>
                  <a:srgbClr val="FF0000"/>
                </a:solidFill>
                <a:effectLst/>
              </a:rPr>
              <a:t>SYNTACTIC </a:t>
            </a:r>
          </a:p>
          <a:p>
            <a:pPr marL="551250" indent="-514350">
              <a:buFont typeface="+mj-lt"/>
              <a:buAutoNum type="arabicPeriod" startAt="6"/>
            </a:pPr>
            <a:r>
              <a:rPr lang="en-GB" sz="2800" b="1" dirty="0">
                <a:solidFill>
                  <a:srgbClr val="FF0000"/>
                </a:solidFill>
                <a:effectLst/>
              </a:rPr>
              <a:t>SPATIAL</a:t>
            </a:r>
          </a:p>
          <a:p>
            <a:pPr marL="551250" indent="-514350">
              <a:buFont typeface="+mj-lt"/>
              <a:buAutoNum type="arabicPeriod" startAt="6"/>
            </a:pPr>
            <a:r>
              <a:rPr lang="en-GB" sz="2800" b="1" dirty="0">
                <a:solidFill>
                  <a:srgbClr val="FF0000"/>
                </a:solidFill>
                <a:effectLst/>
              </a:rPr>
              <a:t>MOTOR</a:t>
            </a:r>
          </a:p>
          <a:p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55C3A-FC25-5B0D-3D04-FBA8280847DB}"/>
              </a:ext>
            </a:extLst>
          </p:cNvPr>
          <p:cNvSpPr txBox="1"/>
          <p:nvPr/>
        </p:nvSpPr>
        <p:spPr>
          <a:xfrm>
            <a:off x="736246" y="2169198"/>
            <a:ext cx="31130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en-GB" dirty="0">
                <a:solidFill>
                  <a:srgbClr val="FFC000"/>
                </a:solidFill>
              </a:rPr>
              <a:t>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6DFE01-64CD-9618-BABE-56DFE12A9861}"/>
              </a:ext>
            </a:extLst>
          </p:cNvPr>
          <p:cNvSpPr/>
          <p:nvPr/>
        </p:nvSpPr>
        <p:spPr>
          <a:xfrm>
            <a:off x="1179581" y="2522137"/>
            <a:ext cx="247281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6DDE9D2-BD0A-DD0C-9C78-3DBB7D0030CB}"/>
              </a:ext>
            </a:extLst>
          </p:cNvPr>
          <p:cNvSpPr/>
          <p:nvPr/>
        </p:nvSpPr>
        <p:spPr>
          <a:xfrm>
            <a:off x="1174723" y="3080422"/>
            <a:ext cx="247281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18E0226-D57D-0A80-B3B0-D16182B02B0D}"/>
              </a:ext>
            </a:extLst>
          </p:cNvPr>
          <p:cNvSpPr/>
          <p:nvPr/>
        </p:nvSpPr>
        <p:spPr>
          <a:xfrm>
            <a:off x="1190742" y="3727822"/>
            <a:ext cx="247281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A61E7F-5197-A83E-7C6D-DEACFEE48074}"/>
              </a:ext>
            </a:extLst>
          </p:cNvPr>
          <p:cNvSpPr/>
          <p:nvPr/>
        </p:nvSpPr>
        <p:spPr>
          <a:xfrm>
            <a:off x="1185975" y="5009104"/>
            <a:ext cx="247281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36B38B1-E1FF-451D-A482-8FC1C7D39C7F}"/>
              </a:ext>
            </a:extLst>
          </p:cNvPr>
          <p:cNvSpPr/>
          <p:nvPr/>
        </p:nvSpPr>
        <p:spPr>
          <a:xfrm>
            <a:off x="1184013" y="4354049"/>
            <a:ext cx="247281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F9E04-9DAF-BF5A-0E19-A858314A9B87}"/>
              </a:ext>
            </a:extLst>
          </p:cNvPr>
          <p:cNvSpPr txBox="1"/>
          <p:nvPr/>
        </p:nvSpPr>
        <p:spPr>
          <a:xfrm>
            <a:off x="1637881" y="2343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042C9-6817-2335-C5CB-50C8F695E4D5}"/>
              </a:ext>
            </a:extLst>
          </p:cNvPr>
          <p:cNvSpPr txBox="1"/>
          <p:nvPr/>
        </p:nvSpPr>
        <p:spPr>
          <a:xfrm>
            <a:off x="1460000" y="1918834"/>
            <a:ext cx="423943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00" b="1" cap="small" dirty="0">
                <a:solidFill>
                  <a:srgbClr val="FFFF00"/>
                </a:solidFill>
                <a:effectLst/>
              </a:rPr>
              <a:t> </a:t>
            </a:r>
            <a:r>
              <a:rPr lang="en-GB" sz="2000" b="1" cap="small" dirty="0">
                <a:solidFill>
                  <a:srgbClr val="8FB4FF"/>
                </a:solidFill>
                <a:effectLst/>
              </a:rPr>
              <a:t>P</a:t>
            </a:r>
            <a:r>
              <a:rPr lang="en-GB" sz="2000" b="1" dirty="0">
                <a:solidFill>
                  <a:schemeClr val="tx1"/>
                </a:solidFill>
                <a:effectLst/>
              </a:rPr>
              <a:t>erceptual</a:t>
            </a:r>
            <a:r>
              <a:rPr lang="en-GB" sz="2000" b="1" cap="small" dirty="0">
                <a:solidFill>
                  <a:srgbClr val="FFFF00"/>
                </a:solidFill>
                <a:effectLst/>
              </a:rPr>
              <a:t> </a:t>
            </a:r>
            <a:r>
              <a:rPr lang="en-GB" sz="2000" b="1" dirty="0">
                <a:solidFill>
                  <a:srgbClr val="8FB4FF"/>
                </a:solidFill>
                <a:effectLst/>
              </a:rPr>
              <a:t>O</a:t>
            </a:r>
            <a:r>
              <a:rPr lang="en-GB" sz="2000" b="1" dirty="0">
                <a:solidFill>
                  <a:schemeClr val="tx1"/>
                </a:solidFill>
                <a:effectLst/>
              </a:rPr>
              <a:t>ut</a:t>
            </a:r>
            <a:r>
              <a:rPr lang="en-GB" sz="2000" b="1" dirty="0">
                <a:solidFill>
                  <a:srgbClr val="8FB4FF"/>
                </a:solidFill>
                <a:effectLst/>
              </a:rPr>
              <a:t>p</a:t>
            </a:r>
            <a:r>
              <a:rPr lang="en-GB" sz="2000" b="1" dirty="0">
                <a:solidFill>
                  <a:schemeClr val="tx1"/>
                </a:solidFill>
                <a:effectLst/>
              </a:rPr>
              <a:t>ut</a:t>
            </a:r>
            <a:r>
              <a:rPr lang="en-GB" sz="2000" b="1" dirty="0">
                <a:solidFill>
                  <a:srgbClr val="FFFF00"/>
                </a:solidFill>
                <a:effectLst/>
              </a:rPr>
              <a:t> </a:t>
            </a:r>
            <a:r>
              <a:rPr lang="en-GB" sz="2000" b="1" dirty="0">
                <a:solidFill>
                  <a:srgbClr val="8FB4FF"/>
                </a:solidFill>
                <a:effectLst/>
              </a:rPr>
              <a:t>S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  <a:effectLst/>
              </a:rPr>
              <a:t>tructures</a:t>
            </a:r>
            <a:endParaRPr lang="fr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09F9D-25FF-530F-61AA-1754A712ED44}"/>
              </a:ext>
            </a:extLst>
          </p:cNvPr>
          <p:cNvSpPr txBox="1"/>
          <p:nvPr/>
        </p:nvSpPr>
        <p:spPr>
          <a:xfrm>
            <a:off x="1460003" y="103845"/>
            <a:ext cx="8884557" cy="1200329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NB</a:t>
            </a:r>
            <a:r>
              <a:rPr lang="en-GB" sz="2400" b="1" dirty="0"/>
              <a:t>. </a:t>
            </a:r>
            <a:r>
              <a:rPr lang="en-GB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systems and representations get </a:t>
            </a:r>
            <a:r>
              <a:rPr lang="en-GB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regularly involved 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communication!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0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nimBg="1"/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6_TF12214701" id="{A4CB04E2-D25E-446E-9946-3788EEAFC8A2}" vid="{C717B0A5-1DBC-4918-B9D4-77A3C79A5DA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9A11A0E-359B-4206-8B63-41CED62C7490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{7C6EA9F6-9C9A-4AC2-8A81-F95B0E4738D5}tf12214701_win32</Template>
  <TotalTime>8535</TotalTime>
  <Words>2262</Words>
  <Application>Microsoft Office PowerPoint</Application>
  <PresentationFormat>Widescreen</PresentationFormat>
  <Paragraphs>347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Courier New</vt:lpstr>
      <vt:lpstr>Goudy Old Style</vt:lpstr>
      <vt:lpstr>Noto Sans</vt:lpstr>
      <vt:lpstr>Wingdings 2</vt:lpstr>
      <vt:lpstr>SlateVTI</vt:lpstr>
      <vt:lpstr>PowerPoint Presentation</vt:lpstr>
      <vt:lpstr>PowerPoint Presentation</vt:lpstr>
      <vt:lpstr>Overview</vt:lpstr>
      <vt:lpstr>Preliminaries</vt:lpstr>
      <vt:lpstr>EXPLAINING ATTRITION</vt:lpstr>
      <vt:lpstr>PowerPoint Presentation</vt:lpstr>
      <vt:lpstr>Processing Architecture in Review</vt:lpstr>
      <vt:lpstr> Representations I (different types)</vt:lpstr>
      <vt:lpstr>    functionally specialised systems   </vt:lpstr>
      <vt:lpstr>PowerPoint Presentation</vt:lpstr>
      <vt:lpstr>Three notable features</vt:lpstr>
      <vt:lpstr>Representations II (construction)</vt:lpstr>
      <vt:lpstr>Representations III (they are ‘sociable’)</vt:lpstr>
      <vt:lpstr>Representations III (they are ‘sociable’)</vt:lpstr>
      <vt:lpstr>Processing Principles</vt:lpstr>
      <vt:lpstr>General Processing Principles ASSOCIATION (both internal &amp; external)</vt:lpstr>
      <vt:lpstr>General Processing Principles Association &gt; CO-ACTIVATION </vt:lpstr>
      <vt:lpstr>General Processing Principles COHERENCE</vt:lpstr>
      <vt:lpstr>General Processing Principles COMPETITION (‘Law of the Jungle’)</vt:lpstr>
      <vt:lpstr>Q: What dictates a representation's  current activation level?</vt:lpstr>
      <vt:lpstr> Reviewing some basic facts about activation and competition</vt:lpstr>
      <vt:lpstr>Activation and competition in linguistic        schema fragments</vt:lpstr>
      <vt:lpstr>PowerPoint Presentation</vt:lpstr>
      <vt:lpstr>PowerPoint Presentation</vt:lpstr>
      <vt:lpstr>PowerPoint Presentation</vt:lpstr>
      <vt:lpstr>Being part of some schema is the natural state for any (activated or dormant) representation</vt:lpstr>
      <vt:lpstr>However, examples so far have been  very small schema fragments! In practice, schemas extend across many more systems with varied consequences for observable language performance</vt:lpstr>
      <vt:lpstr>We have now arrived at the important second factor that, at any given moment, always influences a representation’s activation level</vt:lpstr>
      <vt:lpstr>DEFINITION of INTERNAL CONTEXT</vt:lpstr>
      <vt:lpstr>EXAMPLES (Internal Context)</vt:lpstr>
      <vt:lpstr>INTERNAL CONTEXT: SIMPLE EXAMPLES  BASED ON PREVIOUS PRESENTATIONS &amp; ARTICLES</vt:lpstr>
      <vt:lpstr>SCHEMA CONTENT: EXAMPLES</vt:lpstr>
      <vt:lpstr>           SCHEMA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CONTEXT CHANGES ALL THE TIME: SCHEMAS ARE DYNAMIC!</vt:lpstr>
      <vt:lpstr>Summing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Attrition and Dynamic Schemas</dc:title>
  <dc:creator>Michael Sharwood Smith</dc:creator>
  <cp:lastModifiedBy>Michael Sharwood Smith</cp:lastModifiedBy>
  <cp:revision>189</cp:revision>
  <cp:lastPrinted>2024-10-18T11:00:35Z</cp:lastPrinted>
  <dcterms:created xsi:type="dcterms:W3CDTF">2024-03-18T17:02:07Z</dcterms:created>
  <dcterms:modified xsi:type="dcterms:W3CDTF">2024-10-30T18:00:18Z</dcterms:modified>
</cp:coreProperties>
</file>